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8"/>
  </p:notesMasterIdLst>
  <p:sldIdLst>
    <p:sldId id="300" r:id="rId5"/>
    <p:sldId id="559" r:id="rId6"/>
    <p:sldId id="563" r:id="rId7"/>
    <p:sldId id="592" r:id="rId8"/>
    <p:sldId id="550" r:id="rId9"/>
    <p:sldId id="265" r:id="rId10"/>
    <p:sldId id="547" r:id="rId11"/>
    <p:sldId id="594" r:id="rId12"/>
    <p:sldId id="544" r:id="rId13"/>
    <p:sldId id="593" r:id="rId14"/>
    <p:sldId id="548" r:id="rId15"/>
    <p:sldId id="259" r:id="rId16"/>
    <p:sldId id="260" r:id="rId17"/>
    <p:sldId id="598" r:id="rId18"/>
    <p:sldId id="595" r:id="rId19"/>
    <p:sldId id="596" r:id="rId20"/>
    <p:sldId id="597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24" r:id="rId29"/>
    <p:sldId id="606" r:id="rId30"/>
    <p:sldId id="554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560" r:id="rId39"/>
    <p:sldId id="261" r:id="rId40"/>
    <p:sldId id="568" r:id="rId41"/>
    <p:sldId id="567" r:id="rId42"/>
    <p:sldId id="570" r:id="rId43"/>
    <p:sldId id="571" r:id="rId44"/>
    <p:sldId id="572" r:id="rId45"/>
    <p:sldId id="573" r:id="rId46"/>
    <p:sldId id="625" r:id="rId47"/>
    <p:sldId id="575" r:id="rId48"/>
    <p:sldId id="576" r:id="rId49"/>
    <p:sldId id="577" r:id="rId50"/>
    <p:sldId id="578" r:id="rId51"/>
    <p:sldId id="579" r:id="rId52"/>
    <p:sldId id="580" r:id="rId53"/>
    <p:sldId id="581" r:id="rId54"/>
    <p:sldId id="582" r:id="rId55"/>
    <p:sldId id="583" r:id="rId56"/>
    <p:sldId id="614" r:id="rId57"/>
    <p:sldId id="615" r:id="rId58"/>
    <p:sldId id="617" r:id="rId59"/>
    <p:sldId id="616" r:id="rId60"/>
    <p:sldId id="618" r:id="rId61"/>
    <p:sldId id="619" r:id="rId62"/>
    <p:sldId id="620" r:id="rId63"/>
    <p:sldId id="621" r:id="rId64"/>
    <p:sldId id="622" r:id="rId65"/>
    <p:sldId id="623" r:id="rId66"/>
    <p:sldId id="584" r:id="rId67"/>
    <p:sldId id="590" r:id="rId68"/>
    <p:sldId id="587" r:id="rId69"/>
    <p:sldId id="588" r:id="rId70"/>
    <p:sldId id="589" r:id="rId71"/>
    <p:sldId id="591" r:id="rId72"/>
    <p:sldId id="585" r:id="rId73"/>
    <p:sldId id="551" r:id="rId74"/>
    <p:sldId id="264" r:id="rId75"/>
    <p:sldId id="562" r:id="rId76"/>
    <p:sldId id="262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95994-F226-734D-BEFF-615663300D58}" v="101" dt="2023-04-11T15:56:26.938"/>
    <p1510:client id="{5A1384CB-6A62-AA5B-3288-A442718E4981}" v="2" dt="2023-04-11T11:22:18.230"/>
    <p1510:client id="{8771820D-3BDF-8982-4088-D5D9F2C70C40}" v="306" dt="2023-04-11T15:18:53.376"/>
    <p1510:client id="{9EA94FE5-28B8-5639-EABC-9F617952D05F}" v="73" dt="2023-04-12T06:08:05.954"/>
    <p1510:client id="{AB88B412-5876-4FF2-9433-8C644AD3DE82}" v="766" dt="2023-04-12T07:12:07.820"/>
    <p1510:client id="{B646F565-1D3B-6961-8039-1FDAAF15684E}" v="24" dt="2023-04-11T11:16:43.996"/>
    <p1510:client id="{D83487AA-ECB3-3DA1-F05B-2A380ECE2798}" v="298" dt="2023-04-11T17:24:53.925"/>
    <p1510:client id="{E3AB44E5-A059-334B-02C5-67918A611980}" v="2945" dt="2023-04-12T00:38:59.651"/>
    <p1510:client id="{F75D350D-AAD6-2413-FAE1-DB7AA97BDCEF}" v="70" dt="2023-04-12T07:02:01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DF408-1C2F-46D8-870B-22F1046BF72C}" type="datetimeFigureOut">
              <a:rPr lang="en-SG" smtClean="0"/>
              <a:t>12/4/2023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C077D-3040-4CC2-9697-DCAAB2362D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980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naturally graph-typed data</a:t>
            </a:r>
          </a:p>
          <a:p>
            <a:pPr lvl="1"/>
            <a:r>
              <a:rPr lang="en-US"/>
              <a:t>Social networks</a:t>
            </a:r>
          </a:p>
          <a:p>
            <a:r>
              <a:rPr lang="en-US"/>
              <a:t>We are doing physics</a:t>
            </a:r>
          </a:p>
          <a:p>
            <a:pPr lvl="1"/>
            <a:r>
              <a:rPr lang="en-SG"/>
              <a:t>What makes graphs an attractive representation?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C077D-3040-4CC2-9697-DCAAB2362D7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76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08A1F-D826-4473-8CCE-F31071C41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211115-4B4B-4CA8-AA03-27C7788FD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849C59-32C7-48E9-B378-7ACCC683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4746-5060-4417-81E0-0B41AB3B997D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E4858B-C974-49D0-8C40-A94C77DB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A7F59C-78C3-445A-BBB7-2D23150C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7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B3268-9A16-4653-8CD4-71EB0D8C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C09F6B-7514-4E34-A597-699AEA4E8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19470F-6E27-47CB-8D7C-EA7D3C97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7320-10D5-40B3-A418-E75B47CDD9F0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59B63-1A8B-4CEF-B6FC-4E14A95E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6B4C81-DA29-4692-9BEA-D8E0A446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5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600EC1-0EE8-4B3C-A1A3-20D0BE53E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76ADB8-E4DF-40F7-A032-37612E725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DC73AB-6B60-42A6-B412-B3F94FCD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F5D-41CA-47BD-AC5A-E5A8BBDB6CFC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0D4F3-6792-45DC-BA95-69BB4A5E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8039F-1C22-4FEF-92F3-26C31B7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87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64227-EBA4-48B9-B423-FF9E60A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5BD2A-18D9-406D-BB69-37E74BEA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C2C76-E080-4458-A37D-8BD96350F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EA79-9F7A-4C94-BD21-A6BE6E86BC5D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BB466-E32D-49FB-919B-272DBA3D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C0B32B-BA3E-40DA-9333-2945ADA4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37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15961-845C-4DEC-818E-920B0E2C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7B3D00-9C1D-4331-8464-13B858F26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F5BF9E-1C45-457E-8DC1-FF7EABFF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AD8A9-99EA-4654-B8B5-A3338DF5D255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FE112B-F6F5-4DFE-9C3A-E1365FFC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953BC7-1BA6-4624-8D09-5FCAD8A1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08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EF7A2-B1D3-48D2-9F46-10DCCF6C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D9D3D1-F3D3-402D-BC9E-EC6A8DF11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043AD7-9D5D-40EA-97EA-3594B96B7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512AD-44D9-4EA7-A529-94F83FF3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7AAD-7BFF-48CA-8679-52A2A139FA9E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9EA24D-9E00-4120-9097-DBA36DCF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DE90C5-41DA-4A45-BD8C-815C218A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59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2A67D-2A66-4C60-8A0C-03B4A930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0010D8-21AF-4608-8435-3D10D6F9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B8F49C-4E2D-43F0-AB7E-E21554C67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88B9628-620D-48A5-BD2A-C39607DA4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5A182D-76ED-4DD5-BC17-92B068375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32988E-ED7B-4346-A018-48D15629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48523-7E3C-4B4C-B086-FDF0E25CDE24}" type="datetime1">
              <a:rPr lang="ru-RU" smtClean="0"/>
              <a:t>12.04.2023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F88714-C09A-4453-B604-76E881A2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D3D57F-DC70-4C80-8182-C836ED43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92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E5B14-4856-4FC3-894F-5E452583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B7E03F-8D1E-4E38-97D7-2B14F994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15BC-ABD5-438B-A443-A0C8FE304DD2}" type="datetime1">
              <a:rPr lang="ru-RU" smtClean="0"/>
              <a:t>12.04.2023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DE1317-C221-49FA-9F8E-577A4D31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AA108B-7B01-46F5-A769-2B1FA2A4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48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D08D40-74C6-46E3-81C3-77C0E302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23C49-C418-4C68-9CAB-C9ED3347C56B}" type="datetime1">
              <a:rPr lang="ru-RU" smtClean="0"/>
              <a:t>12.04.2023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CB13AB-C1FC-45F6-B4DF-AD5E6D29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8AF339-E214-46BD-A38E-7D6E68CE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29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ED7BB-F889-4BB7-A2A3-51FD6431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10E77E-6704-4D95-8A07-2770AF2E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5F79FC-7E45-4D51-8896-DDE7AA8DB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EF28A6-3690-471B-8EEE-CFD72E32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3D9F-2EB7-4EBD-B61C-071ADFE22FE6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8DCCD3-3DD3-4DA4-8F61-1E293290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89B9E4-A22D-4444-BD73-4421796F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44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DB729-1F6A-441C-87E9-B267BAE9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CAEEA2B-EF71-4922-A3BE-1F23A698F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CD8D77-23B7-4945-AC34-7125F2A24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5749E8-B658-45DE-9378-9012670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2B07C-CC0E-4F2D-8606-7F2EA1192E26}" type="datetime1">
              <a:rPr lang="ru-RU" smtClean="0"/>
              <a:t>12.04.2023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58D1CB-34F8-4119-B101-70479DAAC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2DE58-2A08-4AF2-98DF-CBD76069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643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22085-3891-4309-B158-E816B351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9B0380-F85D-4124-AB7B-B38A2522F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8B4280-65FA-4C11-8470-B1400FBD3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1FF0C-4B46-4947-8258-4419FDA0F381}" type="datetime1">
              <a:rPr lang="ru-RU" smtClean="0"/>
              <a:t>12.04.2023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B2B78E-B4E8-4899-8868-7389FDB7C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380A4-FFCE-4C49-A1C7-21AED3485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27DB7-371C-4A76-AB0F-4E893920CF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9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graph-neural-network-and-some-of-gnn-application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140/epjc/s10052-020-7608-4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JHEP07(2022)030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/2603256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article/10.1088/1748-0221/16/12/P12035/meta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pirehep.net/files/2d6ea1513e5344f5eafb46f79ab4960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hep.net/files/2d6ea1513e5344f5eafb46f79ab4960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hep.net/files/2d6ea1513e5344f5eafb46f79ab49608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article/10.1088/1748-0221/17/11/P11003/meta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gnn-intro/" TargetMode="External"/><Relationship Id="rId2" Type="http://schemas.openxmlformats.org/officeDocument/2006/relationships/hyperlink" Target="https://en.pelican.study/classroom/251/dialogs/4318/ru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8/2632-2153/abbf9a" TargetMode="External"/><Relationship Id="rId5" Type="http://schemas.openxmlformats.org/officeDocument/2006/relationships/hyperlink" Target="https://doi.org/10.1016/j.aiopen.2021.01.001" TargetMode="External"/><Relationship Id="rId4" Type="http://schemas.openxmlformats.org/officeDocument/2006/relationships/hyperlink" Target="https://arxiv.org/abs/1806.01261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article/10.1088/2632-2153/abbf9a/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4E99FA0-A160-9776-4871-66A75BC5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001" y="640079"/>
            <a:ext cx="6891203" cy="3566160"/>
          </a:xfrm>
        </p:spPr>
        <p:txBody>
          <a:bodyPr vert="horz" lIns="193259" tIns="96629" rIns="193259" bIns="96629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6552"/>
              <a:t>Graph Neural Networks</a:t>
            </a: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8F5DD2CC-2742-1CEE-8676-A93F1C749C1E}"/>
              </a:ext>
            </a:extLst>
          </p:cNvPr>
          <p:cNvSpPr txBox="1">
            <a:spLocks/>
          </p:cNvSpPr>
          <p:nvPr/>
        </p:nvSpPr>
        <p:spPr>
          <a:xfrm>
            <a:off x="4655001" y="4636007"/>
            <a:ext cx="6891203" cy="1572767"/>
          </a:xfrm>
          <a:prstGeom prst="rect">
            <a:avLst/>
          </a:prstGeom>
        </p:spPr>
        <p:txBody>
          <a:bodyPr vert="horz" lIns="193259" tIns="96629" rIns="193259" bIns="96629" rtlCol="0">
            <a:normAutofit/>
          </a:bodyPr>
          <a:lstStyle>
            <a:lvl1pPr>
              <a:defRPr sz="2050" b="0" i="0">
                <a:solidFill>
                  <a:srgbClr val="005AAA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  <a:spcBef>
                <a:spcPts val="2114"/>
              </a:spcBef>
            </a:pPr>
            <a:r>
              <a:rPr lang="en-US" sz="5072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Nikita Kazeev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C67CE0-C975-3744-3240-B68D47C9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 b="246"/>
          <a:stretch/>
        </p:blipFill>
        <p:spPr>
          <a:xfrm>
            <a:off x="3025" y="21"/>
            <a:ext cx="4047781" cy="6857979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Рисунок 7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D2375A6-B6BC-DB58-F1DB-A3B2D85F2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62" y="210312"/>
            <a:ext cx="1286102" cy="128610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BA3929-B8ED-B316-FBEF-BD45E058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22" y="262479"/>
            <a:ext cx="4652019" cy="11817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274CE1-3ABF-4652-2DA9-467E5E4B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170" y="5880811"/>
            <a:ext cx="4652019" cy="7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4E3ADA-62A1-E8C4-C43E-BD2121B3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20" y="5422392"/>
            <a:ext cx="1335364" cy="133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BDD66-E911-A8CA-2BDC-84ECE07B4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28" y="5880813"/>
            <a:ext cx="710904" cy="710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BD77B-2DE2-96DC-10B8-93EFDB4D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FEFE-AE1B-7305-5C30-151F3426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892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D49AF-5623-45DE-867C-0DEBF3BB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translation invariance</a:t>
            </a:r>
            <a:br>
              <a:rPr lang="en-US"/>
            </a:br>
            <a:r>
              <a:rPr lang="en-US"/>
              <a:t>No profit</a:t>
            </a:r>
            <a:endParaRPr lang="ru-RU"/>
          </a:p>
        </p:txBody>
      </p:sp>
      <p:graphicFrame>
        <p:nvGraphicFramePr>
          <p:cNvPr id="5" name="Таблица 9">
            <a:extLst>
              <a:ext uri="{FF2B5EF4-FFF2-40B4-BE49-F238E27FC236}">
                <a16:creationId xmlns:a16="http://schemas.microsoft.com/office/drawing/2014/main" id="{B38E6C4E-436E-4412-BD86-2831A4D0F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514863"/>
              </p:ext>
            </p:extLst>
          </p:nvPr>
        </p:nvGraphicFramePr>
        <p:xfrm>
          <a:off x="4833286" y="1197148"/>
          <a:ext cx="3504736" cy="1902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184">
                  <a:extLst>
                    <a:ext uri="{9D8B030D-6E8A-4147-A177-3AD203B41FA5}">
                      <a16:colId xmlns:a16="http://schemas.microsoft.com/office/drawing/2014/main" val="107485577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845676814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2407175752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1022917599"/>
                    </a:ext>
                  </a:extLst>
                </a:gridCol>
              </a:tblGrid>
              <a:tr h="691942">
                <a:tc>
                  <a:txBody>
                    <a:bodyPr/>
                    <a:lstStyle/>
                    <a:p>
                      <a:r>
                        <a:rPr lang="en-US"/>
                        <a:t>Charge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39500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1.1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14679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1.1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24101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0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426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56D910-4BC4-4EFE-9C1E-32A2335AF634}"/>
              </a:ext>
            </a:extLst>
          </p:cNvPr>
          <p:cNvSpPr txBox="1"/>
          <p:nvPr/>
        </p:nvSpPr>
        <p:spPr>
          <a:xfrm>
            <a:off x="4833286" y="3518352"/>
            <a:ext cx="14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not this?</a:t>
            </a: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CDB27-5504-4B7F-A812-292B46B4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B4F36-BDC1-46E5-A011-254B459F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graphicFrame>
        <p:nvGraphicFramePr>
          <p:cNvPr id="11" name="Таблица 9">
            <a:extLst>
              <a:ext uri="{FF2B5EF4-FFF2-40B4-BE49-F238E27FC236}">
                <a16:creationId xmlns:a16="http://schemas.microsoft.com/office/drawing/2014/main" id="{528A13EA-2863-59B2-0964-59EE5F6CE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929604"/>
              </p:ext>
            </p:extLst>
          </p:nvPr>
        </p:nvGraphicFramePr>
        <p:xfrm>
          <a:off x="4852101" y="4151074"/>
          <a:ext cx="3504736" cy="1902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184">
                  <a:extLst>
                    <a:ext uri="{9D8B030D-6E8A-4147-A177-3AD203B41FA5}">
                      <a16:colId xmlns:a16="http://schemas.microsoft.com/office/drawing/2014/main" val="107485577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845676814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2407175752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1022917599"/>
                    </a:ext>
                  </a:extLst>
                </a:gridCol>
              </a:tblGrid>
              <a:tr h="691942">
                <a:tc>
                  <a:txBody>
                    <a:bodyPr/>
                    <a:lstStyle/>
                    <a:p>
                      <a:r>
                        <a:rPr lang="en-US"/>
                        <a:t>Charge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39500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2.1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14679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2.1</a:t>
                      </a:r>
                      <a:endParaRPr lang="ru-RU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24101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426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406042-893D-298D-AA7C-99AB5640D19A}"/>
              </a:ext>
            </a:extLst>
          </p:cNvPr>
          <p:cNvSpPr txBox="1"/>
          <p:nvPr/>
        </p:nvSpPr>
        <p:spPr>
          <a:xfrm>
            <a:off x="8557316" y="2003553"/>
            <a:ext cx="33730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= [1 </a:t>
            </a:r>
            <a:r>
              <a:rPr lang="en-US" b="1"/>
              <a:t>1.1</a:t>
            </a:r>
            <a:r>
              <a:rPr lang="en-US"/>
              <a:t> -1.4 0</a:t>
            </a:r>
            <a:r>
              <a:rPr lang="en-US" b="1"/>
              <a:t> </a:t>
            </a:r>
            <a:r>
              <a:rPr lang="en-US"/>
              <a:t>1 </a:t>
            </a:r>
            <a:r>
              <a:rPr lang="en-US" b="1"/>
              <a:t>1.1</a:t>
            </a:r>
            <a:r>
              <a:rPr lang="en-US"/>
              <a:t> 1.4 0 16 </a:t>
            </a:r>
            <a:r>
              <a:rPr lang="en-US" b="1"/>
              <a:t>0</a:t>
            </a:r>
            <a:r>
              <a:rPr lang="en-US"/>
              <a:t> 0 0]</a:t>
            </a:r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EB2173-9C7D-45D6-AC77-1E6C08DA87C3}"/>
              </a:ext>
            </a:extLst>
          </p:cNvPr>
          <p:cNvSpPr txBox="1"/>
          <p:nvPr/>
        </p:nvSpPr>
        <p:spPr>
          <a:xfrm>
            <a:off x="8580176" y="4982972"/>
            <a:ext cx="33730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= [1 </a:t>
            </a:r>
            <a:r>
              <a:rPr lang="en-US" b="1"/>
              <a:t>2.1</a:t>
            </a:r>
            <a:r>
              <a:rPr lang="en-US"/>
              <a:t> -1.4 0</a:t>
            </a:r>
            <a:r>
              <a:rPr lang="en-US" b="1"/>
              <a:t> </a:t>
            </a:r>
            <a:r>
              <a:rPr lang="en-US"/>
              <a:t>1 </a:t>
            </a:r>
            <a:r>
              <a:rPr lang="en-US" b="1"/>
              <a:t>2.1</a:t>
            </a:r>
            <a:r>
              <a:rPr lang="en-US"/>
              <a:t> 1.4 0 16 </a:t>
            </a:r>
            <a:r>
              <a:rPr lang="en-US" b="1"/>
              <a:t>1</a:t>
            </a:r>
            <a:r>
              <a:rPr lang="en-US"/>
              <a:t> 0 0]</a:t>
            </a:r>
            <a:endParaRPr lang="ru-RU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D61D861-9F3E-9DBD-545A-8B0AC24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6" y="2186940"/>
            <a:ext cx="27412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E43DA-B2F0-4DB1-92C1-E2FA75D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Toy (not really) problem: predict potential energy of a molecule</a:t>
            </a:r>
            <a:br>
              <a:rPr lang="en-US"/>
            </a:br>
            <a:r>
              <a:rPr lang="en-US" sz="2700"/>
              <a:t>Naïve attempt</a:t>
            </a:r>
            <a:endParaRPr lang="ru-RU" sz="270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1B942AF0-822E-44B1-95D8-C75BFBB624F0}"/>
              </a:ext>
            </a:extLst>
          </p:cNvPr>
          <p:cNvSpPr/>
          <p:nvPr/>
        </p:nvSpPr>
        <p:spPr>
          <a:xfrm>
            <a:off x="3552626" y="3380429"/>
            <a:ext cx="528507" cy="42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1033AA-7341-4F39-8E57-59DD1C0C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17" y="5516550"/>
            <a:ext cx="2951492" cy="1240788"/>
          </a:xfrm>
          <a:prstGeom prst="rect">
            <a:avLst/>
          </a:prstGeom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5E4B1DB1-2484-483A-9E2F-2A44A99CE5B2}"/>
              </a:ext>
            </a:extLst>
          </p:cNvPr>
          <p:cNvSpPr/>
          <p:nvPr/>
        </p:nvSpPr>
        <p:spPr>
          <a:xfrm rot="5400000">
            <a:off x="9503317" y="4278606"/>
            <a:ext cx="528507" cy="42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70BFB-AF5B-4392-BB62-D1800ECBEA49}"/>
              </a:ext>
            </a:extLst>
          </p:cNvPr>
          <p:cNvSpPr txBox="1"/>
          <p:nvPr/>
        </p:nvSpPr>
        <p:spPr>
          <a:xfrm>
            <a:off x="4277921" y="3316392"/>
            <a:ext cx="2614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Augment with random permutations</a:t>
            </a:r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A2204-D564-4C43-8C52-C9571D4C3445}"/>
              </a:ext>
            </a:extLst>
          </p:cNvPr>
          <p:cNvSpPr txBox="1"/>
          <p:nvPr/>
        </p:nvSpPr>
        <p:spPr>
          <a:xfrm>
            <a:off x="8114905" y="5757573"/>
            <a:ext cx="3807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[1 1.4 -1.4 0 1 1.1 1.4 0 16 0 0 0 0 0 0 0</a:t>
            </a:r>
          </a:p>
          <a:p>
            <a:r>
              <a:rPr lang="en-US"/>
              <a:t>0 0 0 0 0 0 0 0 0 0 0 0 0 0 0 ]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1DC2C-483A-4BB3-ADDC-DD8F37F95D5D}"/>
              </a:ext>
            </a:extLst>
          </p:cNvPr>
          <p:cNvSpPr txBox="1"/>
          <p:nvPr/>
        </p:nvSpPr>
        <p:spPr>
          <a:xfrm>
            <a:off x="8458251" y="5029585"/>
            <a:ext cx="305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Zero-padding up to maximum molecule size</a:t>
            </a:r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8BE95FD-C6F7-4CA7-9569-198137B71E70}"/>
              </a:ext>
            </a:extLst>
          </p:cNvPr>
          <p:cNvSpPr/>
          <p:nvPr/>
        </p:nvSpPr>
        <p:spPr>
          <a:xfrm rot="10800000">
            <a:off x="7356352" y="5875070"/>
            <a:ext cx="528507" cy="42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0A908D-BB47-4058-9AF8-7FCC8B5A1E18}"/>
              </a:ext>
            </a:extLst>
          </p:cNvPr>
          <p:cNvSpPr txBox="1"/>
          <p:nvPr/>
        </p:nvSpPr>
        <p:spPr>
          <a:xfrm>
            <a:off x="128466" y="5744469"/>
            <a:ext cx="482699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/>
              <a:t>Given enough data, this might work,</a:t>
            </a:r>
            <a:endParaRPr lang="en-US" sz="2400">
              <a:cs typeface="Calibri"/>
            </a:endParaRPr>
          </a:p>
          <a:p>
            <a:r>
              <a:rPr lang="en-US" sz="2400"/>
              <a:t>but incredibly data-inefficient</a:t>
            </a:r>
            <a:endParaRPr lang="ru-RU" sz="2400"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EED515-BB7D-4494-9EC9-7D5C2E97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57DCC8-3957-420A-B2F1-4BFFA2F6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pic>
        <p:nvPicPr>
          <p:cNvPr id="24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338828E7-7E13-26B2-0893-C08635E5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44" b="340"/>
          <a:stretch/>
        </p:blipFill>
        <p:spPr>
          <a:xfrm>
            <a:off x="553345" y="1876832"/>
            <a:ext cx="2655028" cy="3425344"/>
          </a:xfrm>
          <a:prstGeom prst="rect">
            <a:avLst/>
          </a:prstGeom>
        </p:spPr>
      </p:pic>
      <p:sp>
        <p:nvSpPr>
          <p:cNvPr id="27" name="Стрелка: вправо 10">
            <a:extLst>
              <a:ext uri="{FF2B5EF4-FFF2-40B4-BE49-F238E27FC236}">
                <a16:creationId xmlns:a16="http://schemas.microsoft.com/office/drawing/2014/main" id="{05ED05C1-1260-481A-0BCB-E8BD56435405}"/>
              </a:ext>
            </a:extLst>
          </p:cNvPr>
          <p:cNvSpPr/>
          <p:nvPr/>
        </p:nvSpPr>
        <p:spPr>
          <a:xfrm>
            <a:off x="6986330" y="3380429"/>
            <a:ext cx="528507" cy="429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D7B0D0-3B1B-3644-970A-CEB1636E48C6}"/>
              </a:ext>
            </a:extLst>
          </p:cNvPr>
          <p:cNvSpPr txBox="1"/>
          <p:nvPr/>
        </p:nvSpPr>
        <p:spPr>
          <a:xfrm>
            <a:off x="8339005" y="3270672"/>
            <a:ext cx="26141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Augment with random rotations and translations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67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383D9-5C83-48FE-9601-61121D2E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Graph as a representation</a:t>
            </a:r>
            <a:br>
              <a:rPr lang="en-US"/>
            </a:br>
            <a:r>
              <a:rPr lang="en-US" sz="2700"/>
              <a:t>Easy to construct, but hard to machine learn</a:t>
            </a:r>
            <a:br>
              <a:rPr lang="ru-RU" sz="2700"/>
            </a:br>
            <a:endParaRPr lang="ru-RU" sz="27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086D3F-BEA3-481A-8CBA-6E25D6B4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 machine learning inductive bias is everything</a:t>
            </a:r>
          </a:p>
          <a:p>
            <a:pPr marL="0" indent="0">
              <a:buNone/>
            </a:pPr>
            <a:r>
              <a:rPr lang="en-US"/>
              <a:t>Graphs provide:</a:t>
            </a:r>
          </a:p>
          <a:p>
            <a:r>
              <a:rPr lang="en-US"/>
              <a:t>Permutation invariance</a:t>
            </a:r>
          </a:p>
          <a:p>
            <a:r>
              <a:rPr lang="en-US"/>
              <a:t>Different system size</a:t>
            </a:r>
          </a:p>
          <a:p>
            <a:r>
              <a:rPr lang="en-US"/>
              <a:t>Locality of interactions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066B39-83B5-48DA-BA5C-FF27F725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67" y="3691279"/>
            <a:ext cx="7312090" cy="2270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A8494-5B1B-44DD-9BA8-270DD446DB16}"/>
              </a:ext>
            </a:extLst>
          </p:cNvPr>
          <p:cNvSpPr txBox="1"/>
          <p:nvPr/>
        </p:nvSpPr>
        <p:spPr>
          <a:xfrm>
            <a:off x="8416212" y="6187626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Source</a:t>
            </a: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7E1A6-1EB7-4396-85C6-0048BC4A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35B37-46AC-4812-BCF5-DAA91990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41655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175DE7-F5B3-4BE9-9C8D-8EFEB7A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Neural Network (GNN)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CDBF32-5E59-46CB-B6B1-53073784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0FCA3-D4EF-4BFC-961D-4500E00A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396F0-796E-4222-892E-C3D03EF1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59902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0ED1-02EA-3769-A673-254C6388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Quizz</a:t>
            </a:r>
            <a:endParaRPr lang="en-US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85156-2FFC-99D2-A635-E661E5201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ea typeface="+mn-lt"/>
                    <a:cs typeface="+mn-lt"/>
                  </a:rPr>
                  <a:t>What is the lowest number of edges a graph with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𝑉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vertices can have?</a:t>
                </a:r>
              </a:p>
              <a:p>
                <a:r>
                  <a:rPr lang="en-US">
                    <a:ea typeface="+mn-lt"/>
                    <a:cs typeface="+mn-lt"/>
                  </a:rPr>
                  <a:t>What is the highest number of edges an undirected graph without loops with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𝑉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vertices can have?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85156-2FFC-99D2-A635-E661E5201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C4587-C1C5-1248-5779-70DB53E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28373-3227-6FB4-A68F-BA259E60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67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6376-4C85-982E-D56C-65445198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Adjacency matrix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B4D690-D14A-A85B-4E4D-5D9F317C9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423" y="1711325"/>
            <a:ext cx="8572913" cy="44884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D7F72-734F-976C-683E-F6CB6370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D646B-2987-A447-8A75-3EB5F37A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3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C823-0E07-A757-642C-27661E624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500">
                <a:ea typeface="+mj-lt"/>
                <a:cs typeface="+mj-lt"/>
              </a:rPr>
              <a:t>Sum over neighbors as matrix operations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DF84207A-A403-D5F8-F71C-70F378B81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468970"/>
            <a:ext cx="10515600" cy="26531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253B9-BBAF-1156-6D19-41770673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043EC-5411-626A-D44E-A3B7DB7B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D321E-F68C-3E88-804C-E648E7FC79BD}"/>
              </a:ext>
            </a:extLst>
          </p:cNvPr>
          <p:cNvSpPr txBox="1"/>
          <p:nvPr/>
        </p:nvSpPr>
        <p:spPr>
          <a:xfrm>
            <a:off x="762000" y="1485900"/>
            <a:ext cx="6134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FactWebItalic"/>
            </a:endParaRPr>
          </a:p>
        </p:txBody>
      </p:sp>
    </p:spTree>
    <p:extLst>
      <p:ext uri="{BB962C8B-B14F-4D97-AF65-F5344CB8AC3E}">
        <p14:creationId xmlns:p14="http://schemas.microsoft.com/office/powerpoint/2010/main" val="180503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4594-444F-5CBA-5496-C8B79623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Meet sparse matrices</a:t>
            </a:r>
            <a:endParaRPr lang="en-US"/>
          </a:p>
        </p:txBody>
      </p:sp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E133FDC-9CB5-FA9A-D2E9-022E38A39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461" y="1475105"/>
            <a:ext cx="4917059" cy="47628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740E1-737D-A442-EF1E-E7A2F963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598C-7E77-F0E8-1F8B-281B95E5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2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EE5B-8187-74B7-58B8-781A30C2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Graph convolution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7A67-CF29-6C0C-3D92-E49617B79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C3449-B360-6B5C-71E7-9977F579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D4E0F-91E6-3E4E-C2A7-BFD7CDF0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39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8D25-AA95-268C-14C2-3AFADBD5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From image to graph convolution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E57C5-7098-4C00-A504-35D1244C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234E-0B45-1345-BD08-71FB208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19</a:t>
            </a:fld>
            <a:endParaRPr lang="ru-RU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CDED5E4-001D-A2D4-92EC-B0EF49EC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04" y="1792253"/>
            <a:ext cx="9196681" cy="1994086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103D38A9-DD4D-7466-1799-56DFF120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63" y="3577168"/>
            <a:ext cx="9121422" cy="2267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1ED6C-4D2E-74B1-97B5-B6A65F4933FA}"/>
              </a:ext>
            </a:extLst>
          </p:cNvPr>
          <p:cNvSpPr txBox="1"/>
          <p:nvPr/>
        </p:nvSpPr>
        <p:spPr>
          <a:xfrm>
            <a:off x="6462655" y="2142965"/>
            <a:ext cx="46152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Naive graph convolution. Not the final GCNN!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5207ED1-C85D-AC99-D04E-EA931891E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7"/>
          <a:stretch/>
        </p:blipFill>
        <p:spPr>
          <a:xfrm>
            <a:off x="6462655" y="2589290"/>
            <a:ext cx="3883421" cy="10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5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115259-756D-40E2-B09A-526F4A0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0991A-8425-43FC-B9AE-ED972D0A1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conceptual advantages of graph neural networks</a:t>
            </a:r>
          </a:p>
          <a:p>
            <a:r>
              <a:rPr lang="en-US">
                <a:cs typeface="Calibri"/>
              </a:rPr>
              <a:t>Graph neural networks (GNNs)</a:t>
            </a:r>
            <a:endParaRPr lang="ru-RU">
              <a:cs typeface="Calibri"/>
            </a:endParaRPr>
          </a:p>
          <a:p>
            <a:r>
              <a:rPr lang="en-US">
                <a:cs typeface="Calibri" panose="020F0502020204030204"/>
              </a:rPr>
              <a:t>GNNs in high energy physics</a:t>
            </a:r>
          </a:p>
          <a:p>
            <a:r>
              <a:rPr lang="en-US">
                <a:ea typeface="+mn-lt"/>
                <a:cs typeface="+mn-lt"/>
              </a:rPr>
              <a:t>GNNs in low energy physics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0C0F7-ACF2-4426-A6B5-A5F28438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E2F3A-1C96-455A-88A5-52E46920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215232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3D15-2B5F-8AA7-1D91-131D2D8B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Aspecta</a:t>
            </a:r>
            <a:r>
              <a:rPr lang="en-US">
                <a:cs typeface="Calibri Light"/>
              </a:rPr>
              <a:t>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2E456-94BC-1074-6241-4E4795AD7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We didn't include information about the features of the node itself</a:t>
            </a:r>
            <a:endParaRPr lang="en-US" err="1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26035-A944-626C-9D7A-7FFC9B05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E36F-AF58-8D49-A6C6-B832A800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20</a:t>
            </a:fld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1823452-A549-05C0-0461-78B568BC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326334"/>
            <a:ext cx="1102548" cy="38970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E9694F0-F37B-3678-687B-357570A8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92" y="2725619"/>
            <a:ext cx="2834099" cy="466019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34A13B89-811A-6FAF-1A1C-23BA7669F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64" y="3188643"/>
            <a:ext cx="9403644" cy="2992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10400-7D38-1E82-CFFD-A03FC27F766E}"/>
              </a:ext>
            </a:extLst>
          </p:cNvPr>
          <p:cNvSpPr txBox="1"/>
          <p:nvPr/>
        </p:nvSpPr>
        <p:spPr>
          <a:xfrm>
            <a:off x="2793999" y="3123259"/>
            <a:ext cx="24139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Non-linearity, e. g. </a:t>
            </a:r>
            <a:r>
              <a:rPr lang="en-US" err="1">
                <a:cs typeface="Calibri"/>
              </a:rPr>
              <a:t>ReLu</a:t>
            </a:r>
            <a:endParaRPr lang="en-US" err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D8F5B8-F5F1-ED95-5852-C71709B71C97}"/>
              </a:ext>
            </a:extLst>
          </p:cNvPr>
          <p:cNvCxnSpPr/>
          <p:nvPr/>
        </p:nvCxnSpPr>
        <p:spPr>
          <a:xfrm flipH="1" flipV="1">
            <a:off x="2387483" y="3154187"/>
            <a:ext cx="355599" cy="1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112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3346-A8A7-6082-2599-F0BA67FE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Last touch: normalization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6194E-3857-713C-D62A-7C872C28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D607C-7CC7-3858-8B6C-50D15E5A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21</a:t>
            </a:fld>
            <a:endParaRPr lang="ru-RU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95D83C5-008F-D49E-AEEB-F90B15827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" b="5607"/>
          <a:stretch/>
        </p:blipFill>
        <p:spPr>
          <a:xfrm>
            <a:off x="2897187" y="2574543"/>
            <a:ext cx="8740084" cy="1207035"/>
          </a:xfrm>
        </p:spPr>
      </p:pic>
    </p:spTree>
    <p:extLst>
      <p:ext uri="{BB962C8B-B14F-4D97-AF65-F5344CB8AC3E}">
        <p14:creationId xmlns:p14="http://schemas.microsoft.com/office/powerpoint/2010/main" val="210201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E71F-9711-AC48-9294-9092CCEC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Example: stage 0</a:t>
            </a:r>
            <a:endParaRPr lang="en-US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99CB2159-C43C-42A3-A133-65EF81802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848" y="1825625"/>
            <a:ext cx="952630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1B9A8-E635-0951-5EF1-A35694CA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B5744-25C1-04D1-7856-C81137E0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844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0763-79DD-B6A9-6BA9-DE7068AC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Example: stage 2</a:t>
            </a:r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027B307-F4EA-079B-C843-55579616F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2632"/>
            <a:ext cx="10515600" cy="335732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5D103-F006-D8D1-66E2-06C0EF90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7DE4A-307F-5E39-712E-93BBB64F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0499-BCAF-B5CA-6376-FBD5E78C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Example: stage 3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C64F7DA-6D1F-9306-F4B7-07CBC0CB2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9742"/>
            <a:ext cx="10515600" cy="388310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CA68F-6A15-66AE-6693-8AEEB370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9B0AA-32C7-7A0A-941E-C729A0AC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830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A853D-59CB-337E-319F-CB05E0E3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convolution: summary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96EC3-956A-6F28-06C7-377D0256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to convolution in images</a:t>
            </a:r>
          </a:p>
          <a:p>
            <a:r>
              <a:rPr lang="en-SG"/>
              <a:t>One layer averages the values among the neighbouring nodes</a:t>
            </a:r>
          </a:p>
          <a:p>
            <a:r>
              <a:rPr lang="en-SG"/>
              <a:t>With trainable weights and non-linearity, can be combined into a deep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1B279-CE46-7FD7-B263-78869BBB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6558B-5428-4339-B2D9-77790BBB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55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4783-3F02-0F87-01A5-B098DC73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General GNN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8463-4829-DFCF-F05B-A7AB42537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4EF25-898F-4942-9240-15E4AAD6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2D513-D226-2C7F-FDE6-D8FCFB62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123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DABB-F9D9-447D-94B9-EDE01746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GraphNN</a:t>
            </a:r>
            <a:r>
              <a:rPr lang="en-US">
                <a:cs typeface="Calibri Light"/>
              </a:rPr>
              <a:t>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D4011-0C6C-45AA-B98E-E2BFB24C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Input: graph, each edge and node has a state vector; global state vector</a:t>
            </a:r>
          </a:p>
          <a:p>
            <a:r>
              <a:rPr lang="en-US">
                <a:cs typeface="Calibri"/>
              </a:rPr>
              <a:t>Output: graph; </a:t>
            </a:r>
            <a:r>
              <a:rPr lang="en-US">
                <a:ea typeface="+mn-lt"/>
                <a:cs typeface="+mn-lt"/>
              </a:rPr>
              <a:t>global state vector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Doesn't change connectivity</a:t>
            </a:r>
          </a:p>
          <a:p>
            <a:r>
              <a:rPr lang="en-US">
                <a:cs typeface="Calibri"/>
              </a:rPr>
              <a:t>Steps:</a:t>
            </a:r>
          </a:p>
          <a:p>
            <a:pPr lvl="1"/>
            <a:r>
              <a:rPr lang="en-US">
                <a:cs typeface="Calibri"/>
              </a:rPr>
              <a:t>Compute new edge states</a:t>
            </a:r>
          </a:p>
          <a:p>
            <a:pPr lvl="1"/>
            <a:r>
              <a:rPr lang="en-US">
                <a:ea typeface="+mn-lt"/>
                <a:cs typeface="+mn-lt"/>
              </a:rPr>
              <a:t>Compute new node states</a:t>
            </a:r>
          </a:p>
          <a:p>
            <a:pPr lvl="1"/>
            <a:r>
              <a:rPr lang="en-US">
                <a:ea typeface="+mn-lt"/>
                <a:cs typeface="+mn-lt"/>
              </a:rPr>
              <a:t>Compute new global state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00D7B-1779-49A4-8362-74301521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8F04B-9901-4829-82F1-1CF6D327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286709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BF41-1177-44BC-0A47-9F0006C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 system and definitions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7B36F-88DC-DA75-3910-0CF260B0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80B8D-C857-DD74-92A3-2776BE0F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28</a:t>
            </a:fld>
            <a:endParaRPr lang="ru-RU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83048CE-624A-D794-85E9-7A7CBDFD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754"/>
          <a:stretch/>
        </p:blipFill>
        <p:spPr>
          <a:xfrm>
            <a:off x="800100" y="1349768"/>
            <a:ext cx="6065523" cy="2247431"/>
          </a:xfr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EFF6BC-7556-6069-0D9C-D080AB4EF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" y="3453883"/>
            <a:ext cx="8199120" cy="22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72EB-C596-6D88-363D-AC5A200D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Edges update</a:t>
            </a:r>
            <a:endParaRPr lang="en-US"/>
          </a:p>
        </p:txBody>
      </p:sp>
      <p:pic>
        <p:nvPicPr>
          <p:cNvPr id="6" name="Picture 6" descr="Text, logo&#10;&#10;Description automatically generated">
            <a:extLst>
              <a:ext uri="{FF2B5EF4-FFF2-40B4-BE49-F238E27FC236}">
                <a16:creationId xmlns:a16="http://schemas.microsoft.com/office/drawing/2014/main" id="{1FF7BCA2-8DF3-FFE0-65C2-D235CDCA4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065" y="1423829"/>
            <a:ext cx="2419350" cy="6286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24303-1E46-0963-8D25-4397CAEC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6920-21FF-A5EA-F787-5832B660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29</a:t>
            </a:fld>
            <a:endParaRPr lang="ru-RU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75068BF-6A4B-E381-CEF4-3A22485A6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78" b="-1150"/>
          <a:stretch/>
        </p:blipFill>
        <p:spPr>
          <a:xfrm>
            <a:off x="838200" y="2219296"/>
            <a:ext cx="4892043" cy="3493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98E576-F469-CC0F-0F2D-185C71274D29}"/>
              </a:ext>
            </a:extLst>
          </p:cNvPr>
          <p:cNvSpPr txBox="1"/>
          <p:nvPr/>
        </p:nvSpPr>
        <p:spPr>
          <a:xfrm>
            <a:off x="1387011" y="221937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MLP</a:t>
            </a:r>
            <a:endParaRPr lang="en-SG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0F1763-F904-2E23-4412-4E831678CE0B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1643865" y="1951222"/>
            <a:ext cx="42267" cy="2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336B7D-4C64-EDFE-B96C-B8F08482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point of graphs?</a:t>
            </a:r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3859DF-9A46-B314-D2D1-76766A3FB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9FCBA-6015-A186-4996-169DBE28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B2B66-8108-E932-5512-7A999A2B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096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1BAC-A275-5E27-7B09-9EF04A22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Aggregation of the edges' states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8FE28A1-A51E-887C-743D-24B128580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965" y="2826861"/>
            <a:ext cx="10039350" cy="17240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D0FBD-5147-E08A-4F20-A228C5DA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DAD5B-A2A8-0DF2-A0C3-BC1E7286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9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BBC4-39E1-361A-37A1-76F61AD5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Node update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1C71C79-E3B1-2F8F-8756-EDB0C9B51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957" b="-299"/>
          <a:stretch/>
        </p:blipFill>
        <p:spPr>
          <a:xfrm>
            <a:off x="685800" y="2426064"/>
            <a:ext cx="5067302" cy="37372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EDAFC-8893-CACA-5EFD-DCFF933F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618C-0C48-6D01-0EFB-D1ABA7E5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31</a:t>
            </a:fld>
            <a:endParaRPr lang="ru-RU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7AAFE5B-5A16-4D9B-0FD9-E9EBC096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1325599"/>
            <a:ext cx="8564880" cy="15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C9C3-0CE8-FCAD-3071-94DC7F34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Aggregation of states of all the edges and nodes and global state update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EF388BB-BB45-F1BE-1C55-14C47D4FA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115" y="1756251"/>
            <a:ext cx="1466850" cy="619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4620B-E41D-433E-D15D-9778B7E0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82526-FBEF-677F-B763-D66CBAF5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32</a:t>
            </a:fld>
            <a:endParaRPr lang="ru-RU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62DEE1-DDD8-F495-A455-1A5CBFF8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427923"/>
            <a:ext cx="1504950" cy="4476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618453-3F2E-7DA4-E288-1E1FF5113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778" b="-1150"/>
          <a:stretch/>
        </p:blipFill>
        <p:spPr>
          <a:xfrm>
            <a:off x="701040" y="3118456"/>
            <a:ext cx="4251963" cy="282331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AB355FE-07F6-3875-D333-5F37CBA73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773" y="2252663"/>
            <a:ext cx="17811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61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587742C-A794-BFEF-438D-1039C2908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997" b="66200"/>
          <a:stretch/>
        </p:blipFill>
        <p:spPr>
          <a:xfrm>
            <a:off x="2328718" y="1261745"/>
            <a:ext cx="7939299" cy="543317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883B0-4865-38E2-11B1-56AB5C0F1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GNN block summary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9AFDB-33BF-3C06-A802-D35DAF70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ACD83-1389-6677-5918-F79B8B10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912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69CA866-EA22-F799-541E-70095CD4B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" b="32118"/>
          <a:stretch/>
        </p:blipFill>
        <p:spPr>
          <a:xfrm>
            <a:off x="499918" y="1261745"/>
            <a:ext cx="7318179" cy="46561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CA467-E4B5-D8AF-BDE0-74D0239A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34</a:t>
            </a:fld>
            <a:endParaRPr lang="ru-RU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B1870CD-E37F-B42A-E77A-64DE4F0CA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97" r="50859" b="-369"/>
          <a:stretch/>
        </p:blipFill>
        <p:spPr>
          <a:xfrm>
            <a:off x="8113442" y="1273359"/>
            <a:ext cx="3737515" cy="2316471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5FB250F8-F5CE-1ACB-0528-96A4DC34D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1" t="68750" r="-344" b="368"/>
          <a:stretch/>
        </p:blipFill>
        <p:spPr>
          <a:xfrm>
            <a:off x="7728671" y="3660822"/>
            <a:ext cx="3963411" cy="221937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BF8C83E-6FA6-2DDC-8CC4-0B60F185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GNN kinds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A50766-D7D3-C9C4-8EA4-99588EB26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41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117B7-8052-415A-9426-ED7A89D2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</a:t>
            </a:r>
            <a:r>
              <a:rPr lang="en-US" err="1"/>
              <a:t>GraphNN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67B15B-2CDA-495B-B58D-39A31BD71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has the same structure as output, stack layers to make it deep</a:t>
            </a:r>
          </a:p>
          <a:p>
            <a:r>
              <a:rPr lang="en-US"/>
              <a:t>Can mark any of the states as the output</a:t>
            </a:r>
          </a:p>
          <a:p>
            <a:r>
              <a:rPr lang="en-US"/>
              <a:t>Trainable via back-propagation</a:t>
            </a:r>
          </a:p>
          <a:p>
            <a:r>
              <a:rPr lang="en-US"/>
              <a:t>Suitable for predicting global, node and edge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800A9-B1F8-42D4-9488-C969F36C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4DB9-9AB2-415A-A285-BCF3C0DF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4020792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29827-C516-45C9-857C-02BDEA6C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neural networks in HEP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990327-29BC-44FF-A989-3C1FC39E2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98F36-E7EE-4001-A1BD-DBE7B564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17497-C80D-4607-957E-4C8D840E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338545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8DEC-344C-F912-999D-B2EA49E4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Jet tagging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DF137-72AF-E3F1-1264-974590B5D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781823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222222"/>
                </a:solidFill>
                <a:latin typeface="Arial"/>
                <a:cs typeface="Arial"/>
                <a:hlinkClick r:id="rId2"/>
              </a:rPr>
              <a:t>Moreno, Eric A., et al. "JEDI-net: a jet identification algorithm based on interaction networks." The European Physical Journal C 80 (2020): 1-15.</a:t>
            </a:r>
            <a:endParaRPr lang="en-US" sz="1800">
              <a:solidFill>
                <a:srgbClr val="222222"/>
              </a:solidFill>
              <a:latin typeface="Arial"/>
              <a:cs typeface="Arial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DD6A7-F561-92E7-E5A2-6DF3AB15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58AA4-9436-2E0D-D6DA-CBF7F3E1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03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FE59-CB81-5DE1-CB87-ED00582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Physics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BF0FA72-2D40-68CB-C12C-0BB793344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093" y="1825625"/>
            <a:ext cx="964981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E2DA1-7C99-7CF8-3135-451E4526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9A210-64C5-DD30-6B5B-572BC0A4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12E0A-D023-AAC7-B630-7029C28310B2}"/>
              </a:ext>
            </a:extLst>
          </p:cNvPr>
          <p:cNvSpPr txBox="1"/>
          <p:nvPr/>
        </p:nvSpPr>
        <p:spPr>
          <a:xfrm>
            <a:off x="6022623" y="58326"/>
            <a:ext cx="6270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2222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823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FDCF-E861-F6F2-7944-2C14C772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 construction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035196D-97A1-6C3B-F45C-55CC81686F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9276" y="1863255"/>
            <a:ext cx="4809373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D90FB01-CB31-5C97-12C2-DAB0AE55C49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863255"/>
                <a:ext cx="5181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cs typeface="Calibri"/>
                  </a:rPr>
                  <a:t>Nodes: particles</a:t>
                </a:r>
                <a:endParaRPr lang="en-US"/>
              </a:p>
              <a:p>
                <a:r>
                  <a:rPr lang="en-US">
                    <a:cs typeface="Calibri"/>
                  </a:rPr>
                  <a:t>Node features: </a:t>
                </a:r>
                <a:r>
                  <a:rPr lang="en-US">
                    <a:ea typeface="+mn-lt"/>
                    <a:cs typeface="+mn-lt"/>
                  </a:rPr>
                  <a:t>momentum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>
                    <a:ea typeface="+mn-lt"/>
                    <a:cs typeface="+mn-lt"/>
                  </a:rPr>
                  <a:t>),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𝐸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, absolute, and relative to the jet, 16 in total</a:t>
                </a:r>
              </a:p>
              <a:p>
                <a:r>
                  <a:rPr lang="en-US">
                    <a:ea typeface="+mn-lt"/>
                    <a:cs typeface="+mn-lt"/>
                  </a:rPr>
                  <a:t>Connectivity</a:t>
                </a:r>
                <a:r>
                  <a:rPr lang="en-US">
                    <a:cs typeface="Calibri"/>
                  </a:rPr>
                  <a:t>: directional, full</a:t>
                </a:r>
                <a:endParaRPr lang="en-US"/>
              </a:p>
              <a:p>
                <a:r>
                  <a:rPr lang="en-US">
                    <a:cs typeface="Calibri"/>
                  </a:rPr>
                  <a:t>Edge features: None</a:t>
                </a:r>
              </a:p>
              <a:p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D90FB01-CB31-5C97-12C2-DAB0AE55C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863255"/>
                <a:ext cx="5181600" cy="4351338"/>
              </a:xfrm>
              <a:blipFill>
                <a:blip r:embed="rId3"/>
                <a:stretch>
                  <a:fillRect l="-2118" t="-2384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69876-D64F-2657-7147-902AB678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29D04-BCF9-27D5-96EA-5CC94BD5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9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0558-38B1-8A73-DF87-12D905C2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 graph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7F0DF-3F18-EAE1-FC9B-3ED5E6C2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5374D-948E-35EA-F3D5-D04BB7A7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79DEFC9-EB26-C2CD-AF1B-F995E21AD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09" b="465"/>
          <a:stretch/>
        </p:blipFill>
        <p:spPr>
          <a:xfrm>
            <a:off x="2428993" y="1784359"/>
            <a:ext cx="7453444" cy="42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4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198D-BAEC-62E2-9988-A1438FA8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GNN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2FB43-7FAA-71B3-BB2A-90BC5BD9B0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43084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cs typeface="Calibri"/>
                  </a:rPr>
                  <a:t>Single MLP layer of edge transformation</a:t>
                </a:r>
              </a:p>
              <a:p>
                <a:pPr lvl="1"/>
                <a:r>
                  <a:rPr lang="en-US">
                    <a:cs typeface="Calibri"/>
                  </a:rPr>
                  <a:t>Input: 2 vertices' features</a:t>
                </a:r>
              </a:p>
              <a:p>
                <a:r>
                  <a:rPr lang="en-US">
                    <a:cs typeface="Calibri"/>
                  </a:rPr>
                  <a:t>Single MLP layer of vertex transformation</a:t>
                </a:r>
              </a:p>
              <a:p>
                <a:pPr lvl="1"/>
                <a:r>
                  <a:rPr lang="en-US">
                    <a:cs typeface="Calibri"/>
                  </a:rPr>
                  <a:t>Edge features aggregated with sum</a:t>
                </a:r>
              </a:p>
              <a:p>
                <a:r>
                  <a:rPr lang="en-US">
                    <a:cs typeface="Calibri"/>
                  </a:rPr>
                  <a:t>Single MLP layer of global output</a:t>
                </a:r>
              </a:p>
              <a:p>
                <a:pPr lvl="1"/>
                <a:r>
                  <a:rPr lang="en-US">
                    <a:cs typeface="Calibri"/>
                  </a:rPr>
                  <a:t>Input: vertices features</a:t>
                </a:r>
              </a:p>
              <a:p>
                <a:pPr lvl="1"/>
                <a:r>
                  <a:rPr lang="en-US">
                    <a:cs typeface="Calibri"/>
                  </a:rPr>
                  <a:t>Aggregation:</a:t>
                </a:r>
              </a:p>
              <a:p>
                <a:pPr lvl="2"/>
                <a:r>
                  <a:rPr lang="en-US">
                    <a:cs typeface="Calibri"/>
                  </a:rPr>
                  <a:t>Sum</a:t>
                </a:r>
              </a:p>
              <a:p>
                <a:pPr lvl="2"/>
                <a:r>
                  <a:rPr lang="en-US">
                    <a:cs typeface="Calibri"/>
                  </a:rPr>
                  <a:t>None, particles ordered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2FB43-7FAA-71B3-BB2A-90BC5BD9B0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43084" cy="4351338"/>
              </a:xfrm>
              <a:blipFill>
                <a:blip r:embed="rId2"/>
                <a:stretch>
                  <a:fillRect l="-1758" t="-2241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24C24-D5A1-A78B-A7DF-88C2F345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35C2C-DDA6-C902-A212-B45B7EDA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40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F1E23-8021-D82F-0945-CC5DDC343059}"/>
              </a:ext>
            </a:extLst>
          </p:cNvPr>
          <p:cNvSpPr txBox="1"/>
          <p:nvPr/>
        </p:nvSpPr>
        <p:spPr>
          <a:xfrm>
            <a:off x="7173086" y="4861625"/>
            <a:ext cx="459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Almost message-passing GNN</a:t>
            </a:r>
            <a:endParaRPr lang="en-SG" sz="2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4FC14F-AD48-B0E7-0E5D-9AF63C33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85" y="2307265"/>
            <a:ext cx="4489651" cy="2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73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4143-278E-89D6-667C-ECDC8AFC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B447A6C5-33F9-57E0-6472-E04C3FB15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270"/>
            <a:ext cx="10515600" cy="38245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9475B-CC3E-5E85-E68F-8E0FFCD9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47E7E-448C-37ED-0AD4-539311F9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71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D4AF-7FC0-C8CA-34E5-813D8435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Jet tagging: advanced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F2F-90C5-8FBC-C884-DE4654331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  <a:hlinkClick r:id="rId2"/>
              </a:rPr>
              <a:t>Gong, Shiqi, et al. "An efficient Lorentz equivariant graph neural network for jet tagging." Journal of High Energy Physics 2022.7 (2022): 1-22.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28F37-9E77-E858-9520-669F9EDA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AE33C-CF8E-CC19-3944-01607679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97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D8E75-E167-69F4-6D04-59163877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Physics</a:t>
            </a:r>
            <a:endParaRPr lang="en-SG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626B78-8781-9EC5-F71C-163F7E275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4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/>
              <a:t>The jet tagging result should not depend on the spatial orientation or the Lorentz boost of a jet.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C0458-44B0-99D0-64ED-F8B3AA17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32C1-8F0A-6A1C-E6C5-AB3808C7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287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C49B-E65F-6C5A-CDA4-ABA4A33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1217A-660E-4E3A-CD12-E8B01B0D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G. Kasieczka, T. Plehn and M. Russel, Top quark tagging reference dataset (2019)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Simulated</a:t>
            </a:r>
          </a:p>
          <a:p>
            <a:pPr lvl="1"/>
            <a:r>
              <a:rPr lang="en-US">
                <a:ea typeface="+mn-lt"/>
                <a:cs typeface="+mn-lt"/>
              </a:rPr>
              <a:t>ATLAS detector</a:t>
            </a:r>
          </a:p>
          <a:p>
            <a:pPr lvl="1"/>
            <a:r>
              <a:rPr lang="en-US">
                <a:ea typeface="+mn-lt"/>
                <a:cs typeface="+mn-lt"/>
              </a:rPr>
              <a:t>1.2M training entries, 400k validation entries, and 400k testing entries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entries represents a single jet whose origin is either an energetic top quark, a light quark, or a gluon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Quark-gluon tagging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Simulated</a:t>
            </a:r>
          </a:p>
          <a:p>
            <a:pPr lvl="1"/>
            <a:r>
              <a:rPr lang="en-US">
                <a:cs typeface="Calibri"/>
              </a:rPr>
              <a:t>No detector simulation</a:t>
            </a:r>
          </a:p>
          <a:p>
            <a:pPr lvl="1"/>
            <a:r>
              <a:rPr lang="en-US">
                <a:ea typeface="+mn-lt"/>
                <a:cs typeface="+mn-lt"/>
              </a:rPr>
              <a:t>1.6M/200K/200K for training, validation, and testing.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Z(→ </a:t>
            </a:r>
            <a:r>
              <a:rPr lang="en-US" err="1">
                <a:ea typeface="+mn-lt"/>
                <a:cs typeface="+mn-lt"/>
              </a:rPr>
              <a:t>νν</a:t>
            </a:r>
            <a:r>
              <a:rPr lang="en-US">
                <a:ea typeface="+mn-lt"/>
                <a:cs typeface="+mn-lt"/>
              </a:rPr>
              <a:t>) + (u, d, s) and Z(→ </a:t>
            </a:r>
            <a:r>
              <a:rPr lang="en-US" err="1">
                <a:ea typeface="+mn-lt"/>
                <a:cs typeface="+mn-lt"/>
              </a:rPr>
              <a:t>νν</a:t>
            </a:r>
            <a:r>
              <a:rPr lang="en-US">
                <a:ea typeface="+mn-lt"/>
                <a:cs typeface="+mn-lt"/>
              </a:rPr>
              <a:t>) + g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091B3-643D-85EA-1CFB-49AB6811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889ED-5DB0-97DF-9059-D3C846C2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757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5507-0EC5-C315-69F1-B8232762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 construction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92944-052D-E05B-36D2-003D583C2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>
                    <a:cs typeface="Calibri"/>
                  </a:rPr>
                  <a:t>Nodes: particles</a:t>
                </a:r>
              </a:p>
              <a:p>
                <a:r>
                  <a:rPr lang="en-US">
                    <a:cs typeface="Calibri"/>
                  </a:rPr>
                  <a:t>Node features:</a:t>
                </a:r>
                <a:endParaRPr lang="en-US">
                  <a:ea typeface="+mn-lt"/>
                  <a:cs typeface="+mn-lt"/>
                </a:endParaRPr>
              </a:p>
              <a:p>
                <a:pPr lvl="1"/>
                <a:r>
                  <a:rPr lang="en-US">
                    <a:ea typeface="+mn-lt"/>
                    <a:cs typeface="+mn-lt"/>
                  </a:rPr>
                  <a:t>4-momentum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US">
                  <a:ea typeface="+mn-lt"/>
                  <a:cs typeface="+mn-lt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denote the scalars, such as mass, charge and particle identity information, etc.</a:t>
                </a:r>
              </a:p>
              <a:p>
                <a:r>
                  <a:rPr lang="en-US">
                    <a:cs typeface="Calibri"/>
                  </a:rPr>
                  <a:t>Connectivity: full</a:t>
                </a:r>
              </a:p>
              <a:p>
                <a:r>
                  <a:rPr lang="en-US">
                    <a:cs typeface="Calibri"/>
                  </a:rPr>
                  <a:t>Edge features: None</a:t>
                </a:r>
              </a:p>
              <a:p>
                <a:endParaRPr lang="en-US">
                  <a:cs typeface="Calibri"/>
                </a:endParaRPr>
              </a:p>
              <a:p>
                <a:pPr lvl="1"/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92944-052D-E05B-36D2-003D583C2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25131-4297-03BE-3CD4-EA27A0FB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F375F-1C84-1F8F-2780-0EDD750A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528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7EB6-0161-987F-C383-5EAABAC7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ea typeface="+mj-lt"/>
                <a:cs typeface="+mj-lt"/>
              </a:rPr>
              <a:t>Recap: Minkowski metric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2A9F167-1D73-BB56-14A4-FAE98B2D3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80" y="2415189"/>
            <a:ext cx="10515600" cy="22882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E7D88-9179-C53B-6FAD-BDFD551C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63346-F0F3-35B6-1E4B-BEAE3C72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139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BFA2-035F-D2A0-1014-8E314954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Recap: Lorenz group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ACAEE95-76E4-5F3E-522D-F3917E51B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255"/>
            <a:ext cx="10515600" cy="27385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9B648-B732-BD2C-AFBF-11DD77E9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34A4F-D277-D9D5-884E-741996D1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0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4641-5EED-950B-30DA-4E577843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Recap: </a:t>
            </a:r>
            <a:r>
              <a:rPr lang="en-US">
                <a:ea typeface="+mj-lt"/>
                <a:cs typeface="+mj-lt"/>
              </a:rPr>
              <a:t>Lorentz group equivariance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F7CB3F9-E239-82DA-F8B2-DB181CBAA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3466"/>
            <a:ext cx="10515600" cy="43241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AF40E-0C6B-E65B-740D-F5584143E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B20F4-A0C1-6D65-945A-5B19BA15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49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C0DF-1753-B7A0-8369-81D7A20E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core idea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4901897-42EC-F8F8-576C-7CB066844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20" y="2652241"/>
            <a:ext cx="10515600" cy="26828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063D9-A9DC-91C5-4A86-B998CAD6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6DEC5-C830-FA89-5C18-DF51A6A1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3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76F2-67F3-4538-95C3-14763A15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7749" cy="1344377"/>
          </a:xfrm>
        </p:spPr>
        <p:txBody>
          <a:bodyPr/>
          <a:lstStyle/>
          <a:p>
            <a:r>
              <a:rPr lang="en-US"/>
              <a:t>Graphs of the world</a:t>
            </a:r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F4E09-C76D-4E86-AB12-CD3F1D7B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7394-18D3-47DF-B3B3-CEB4A838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</a:t>
            </a:fld>
            <a:endParaRPr lang="en-US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BEEC24DD-09D0-8C26-B033-3B4E79B247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19978" y="500191"/>
            <a:ext cx="7335896" cy="5779240"/>
          </a:xfrm>
        </p:spPr>
      </p:pic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0BBCD7DB-94E1-B4C7-B053-00B07BDD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51" y="2067748"/>
            <a:ext cx="2957638" cy="44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58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BCBB-6598-AE2D-809D-7826432A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GNN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5E7DDED-EE00-D135-BB95-D164D2CE0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625" y="1464656"/>
            <a:ext cx="9499380" cy="44876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F5A24-9FEA-575A-F81C-059951ED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7AF19-4B6E-803F-E075-9333C314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452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A74C-218C-003C-1810-7562C2A9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top tagging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B914AC8-0E13-7BB3-34B4-C4E865AD7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860" y="1716780"/>
            <a:ext cx="8536119" cy="42760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E056B-6A08-57C0-50DF-C59560EC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36BBB-6519-C844-1DCE-FA8ABBBA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52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5DDF-B95F-83C7-732F-5547FBA2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 </a:t>
            </a:r>
            <a:r>
              <a:rPr lang="en-US">
                <a:ea typeface="+mj-lt"/>
                <a:cs typeface="+mj-lt"/>
              </a:rPr>
              <a:t>quark-gluon tagging</a:t>
            </a:r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4A6B7F0-9ABB-E6FB-AA6E-DAF2E345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866" y="1421107"/>
            <a:ext cx="9034860" cy="47182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459DC-795A-92CA-F78C-9109E981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2BA7-625F-9FF0-CB1F-32AB6FE5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535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FC98-21E3-5471-158D-946E01A4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Reconstructing particle showers in electromagnetic calorimeters in OPERA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3E86-7EE6-981C-1AE5-574334454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Belavin, Vladislav, Ekaterina Trofimova, and Andrey Ustyuzhanin. "Segmentation of EM showers for neutrino experiments with deep graph neural networks." Journal of Instrumentation 16.12 (2021): P12035.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0306C-413B-4C12-BEF1-6D0ACE01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745CC-5D33-CB08-74CA-DC019441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657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9BD4-8FF1-2762-9076-7BD80543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Physics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69DF-651B-24DF-3C01-99480EC8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C3D5F-B143-77F7-B1A2-C5D882FB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54</a:t>
            </a:fld>
            <a:endParaRPr lang="ru-RU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2E1309C-EED4-9ABD-D14D-7AF01B6CD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809" y="1505274"/>
            <a:ext cx="6668676" cy="451226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730841-092F-9E2F-E001-E6C349C79633}"/>
              </a:ext>
            </a:extLst>
          </p:cNvPr>
          <p:cNvSpPr txBox="1"/>
          <p:nvPr/>
        </p:nvSpPr>
        <p:spPr>
          <a:xfrm>
            <a:off x="837259" y="6058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Image: CERN</a:t>
            </a:r>
            <a:endParaRPr lang="en-US"/>
          </a:p>
        </p:txBody>
      </p:sp>
      <p:pic>
        <p:nvPicPr>
          <p:cNvPr id="15" name="Picture 15" descr="Chart, diagram&#10;&#10;Description automatically generated">
            <a:extLst>
              <a:ext uri="{FF2B5EF4-FFF2-40B4-BE49-F238E27FC236}">
                <a16:creationId xmlns:a16="http://schemas.microsoft.com/office/drawing/2014/main" id="{478A0AE7-5524-620B-8150-68E71922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37" y="1784887"/>
            <a:ext cx="4079051" cy="3796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4AEBC7-6C8B-D00D-5B53-6C5898837D9B}"/>
              </a:ext>
            </a:extLst>
          </p:cNvPr>
          <p:cNvSpPr txBox="1"/>
          <p:nvPr/>
        </p:nvSpPr>
        <p:spPr>
          <a:xfrm>
            <a:off x="8184444" y="5531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  <a:hlinkClick r:id="rId4"/>
              </a:rPr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1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46-A180-347B-69AC-14BCACDA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Detector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7FDA1-957C-256F-67F1-BFE93BCB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DEB9C-AF8C-9C9E-8215-58A33271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55</a:t>
            </a:fld>
            <a:endParaRPr lang="ru-RU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B4BA8BA-A0EF-A5B2-8574-96F507DF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1" y="1636234"/>
            <a:ext cx="11501495" cy="3820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9B51D5-9B80-628F-6E12-FC79A74EDB94}"/>
              </a:ext>
            </a:extLst>
          </p:cNvPr>
          <p:cNvSpPr txBox="1"/>
          <p:nvPr/>
        </p:nvSpPr>
        <p:spPr>
          <a:xfrm>
            <a:off x="498592" y="55503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  <a:hlinkClick r:id="rId3"/>
              </a:rPr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620F-B84C-1F28-1B3B-C4A9FE3D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Event</a:t>
            </a:r>
            <a:endParaRPr lang="en-US"/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853EB9-6E3D-1585-9EC4-7A324D864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56" y="1693921"/>
            <a:ext cx="895708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C4EB2-00C3-BD76-C99D-B4D3F5AC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D96E-5A07-26D9-3CFE-977530A8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ABD90-232A-8A9C-6B36-2E5BF0B46DBD}"/>
              </a:ext>
            </a:extLst>
          </p:cNvPr>
          <p:cNvSpPr txBox="1"/>
          <p:nvPr/>
        </p:nvSpPr>
        <p:spPr>
          <a:xfrm>
            <a:off x="733777" y="59925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  <a:hlinkClick r:id="rId3"/>
              </a:rPr>
              <a:t>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2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1881-14CB-114B-A091-341674B1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Algorithm overview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EE287-CBDB-FD20-5FE9-91F9E202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7AE6F-618D-64BE-3D7E-E66C55C2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57</a:t>
            </a:fld>
            <a:endParaRPr lang="ru-RU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8D21F33-DE3F-D1DE-D1A5-F7F5CAA4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547" y="1419373"/>
            <a:ext cx="8891744" cy="4796492"/>
          </a:xfrm>
        </p:spPr>
      </p:pic>
    </p:spTree>
    <p:extLst>
      <p:ext uri="{BB962C8B-B14F-4D97-AF65-F5344CB8AC3E}">
        <p14:creationId xmlns:p14="http://schemas.microsoft.com/office/powerpoint/2010/main" val="3739424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A434B767-9332-C22E-66AF-0D42A495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956" y="5107026"/>
            <a:ext cx="5631273" cy="163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400B0-3CE0-7115-210A-58657086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Graph construction</a:t>
            </a:r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4753B8C-B57C-8520-7AAC-9C6F1FB63B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83120" y="3528279"/>
            <a:ext cx="2469092" cy="25547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5CD14A-3485-F32C-56E2-1AE568826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496" y="1693921"/>
            <a:ext cx="798500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Vertices: </a:t>
            </a:r>
            <a:r>
              <a:rPr lang="en-US" err="1">
                <a:cs typeface="Calibri"/>
              </a:rPr>
              <a:t>tracklets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Vertex features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Connections: 10 nearest </a:t>
            </a:r>
            <a:r>
              <a:rPr lang="en-US" err="1">
                <a:cs typeface="Calibri"/>
              </a:rPr>
              <a:t>neighbours</a:t>
            </a:r>
            <a:r>
              <a:rPr lang="en-US">
                <a:cs typeface="Calibri"/>
              </a:rPr>
              <a:t>, as defined by integral distance (red area in the figure)</a:t>
            </a:r>
          </a:p>
          <a:p>
            <a:r>
              <a:rPr lang="en-US">
                <a:cs typeface="Calibri"/>
              </a:rPr>
              <a:t>Edge features: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EF745-3855-A821-775A-2E2BF234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4674" y="6375165"/>
            <a:ext cx="4114800" cy="365125"/>
          </a:xfrm>
        </p:spPr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94AD-D4E2-27EE-1A88-283F5A32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58</a:t>
            </a:fld>
            <a:endParaRPr lang="ru-RU"/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6ECD7D8C-FF5B-5815-9880-06016A83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1" y="2660415"/>
            <a:ext cx="7766754" cy="1095022"/>
          </a:xfrm>
          <a:prstGeom prst="rect">
            <a:avLst/>
          </a:prstGeom>
        </p:spPr>
      </p:pic>
      <p:pic>
        <p:nvPicPr>
          <p:cNvPr id="13" name="Picture 13" descr="Chart, diagram, funnel chart&#10;&#10;Description automatically generated">
            <a:extLst>
              <a:ext uri="{FF2B5EF4-FFF2-40B4-BE49-F238E27FC236}">
                <a16:creationId xmlns:a16="http://schemas.microsoft.com/office/drawing/2014/main" id="{C1861E32-E43C-6AA0-0AAB-DEAD7F6B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431" y="555460"/>
            <a:ext cx="3522133" cy="26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5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 descr="Diagram&#10;&#10;Description automatically generated">
            <a:extLst>
              <a:ext uri="{FF2B5EF4-FFF2-40B4-BE49-F238E27FC236}">
                <a16:creationId xmlns:a16="http://schemas.microsoft.com/office/drawing/2014/main" id="{B561C7D4-710A-FB2E-ABC1-BC53FE7C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6" y="2771815"/>
            <a:ext cx="4925718" cy="3119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FEF3C-AF1F-2044-0F9A-C0C9C56A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EmulsionConv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4AF03-DF68-F3D0-8B53-0B4C9D1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4D92C-BD41-CA85-3754-B1B959F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59</a:t>
            </a:fld>
            <a:endParaRPr lang="ru-RU"/>
          </a:p>
        </p:txBody>
      </p:sp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3441C72F-B3D1-FECC-ECB2-EFA77E91F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3785" y="1903220"/>
            <a:ext cx="2790825" cy="63817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37E454-8F7E-A03C-2E13-09C971305C0F}"/>
              </a:ext>
            </a:extLst>
          </p:cNvPr>
          <p:cNvSpPr txBox="1"/>
          <p:nvPr/>
        </p:nvSpPr>
        <p:spPr>
          <a:xfrm>
            <a:off x="883785" y="14647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Start with </a:t>
            </a:r>
            <a:r>
              <a:rPr lang="en-US" err="1">
                <a:ea typeface="+mn-lt"/>
                <a:cs typeface="+mn-lt"/>
              </a:rPr>
              <a:t>EdgeConv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ADAF26-2819-0877-D902-5B940522D01B}"/>
              </a:ext>
            </a:extLst>
          </p:cNvPr>
          <p:cNvSpPr txBox="1"/>
          <p:nvPr/>
        </p:nvSpPr>
        <p:spPr>
          <a:xfrm>
            <a:off x="838200" y="29152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Problem: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6A36D-2C5B-F89E-0DDD-A0A0EC9FFE18}"/>
              </a:ext>
            </a:extLst>
          </p:cNvPr>
          <p:cNvSpPr txBox="1"/>
          <p:nvPr/>
        </p:nvSpPr>
        <p:spPr>
          <a:xfrm>
            <a:off x="838200" y="5846544"/>
            <a:ext cx="49257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We need 56 </a:t>
            </a:r>
            <a:r>
              <a:rPr lang="en-US" err="1">
                <a:cs typeface="Calibri"/>
              </a:rPr>
              <a:t>EdgeConv</a:t>
            </a:r>
            <a:r>
              <a:rPr lang="en-US">
                <a:cs typeface="Calibri"/>
              </a:rPr>
              <a:t> layers to propagate through the brick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59C94-9F02-1171-3666-5FC3ABF76675}"/>
                  </a:ext>
                </a:extLst>
              </p:cNvPr>
              <p:cNvSpPr txBox="1"/>
              <p:nvPr/>
            </p:nvSpPr>
            <p:spPr>
              <a:xfrm>
                <a:off x="6228941" y="2891453"/>
                <a:ext cx="4763317" cy="175432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>
                    <a:cs typeface="Calibri" panose="020F0502020204030204"/>
                  </a:rPr>
                  <a:t>Solution:</a:t>
                </a:r>
              </a:p>
              <a:p>
                <a:pPr marL="342900" indent="-342900">
                  <a:buAutoNum type="arabicPeriod"/>
                </a:pPr>
                <a:r>
                  <a:rPr lang="en-US">
                    <a:cs typeface="Calibri" panose="020F0502020204030204"/>
                  </a:rPr>
                  <a:t>Don’t run all edge updates, and then vector updates, run them in the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𝑧</m:t>
                    </m:r>
                  </m:oMath>
                </a14:m>
                <a:endParaRPr lang="en-US">
                  <a:cs typeface="Calibri" panose="020F0502020204030204"/>
                </a:endParaRPr>
              </a:p>
              <a:p>
                <a:pPr marL="342900" indent="-342900">
                  <a:buAutoNum type="arabicPeriod"/>
                </a:pPr>
                <a:r>
                  <a:rPr lang="en-US">
                    <a:cs typeface="Calibri" panose="020F0502020204030204"/>
                  </a:rPr>
                  <a:t>In each film, run full </a:t>
                </a:r>
                <a:r>
                  <a:rPr lang="en-US" err="1">
                    <a:cs typeface="Calibri" panose="020F0502020204030204"/>
                  </a:rPr>
                  <a:t>EdgeConv</a:t>
                </a:r>
                <a:endParaRPr lang="en-US">
                  <a:cs typeface="Calibri" panose="020F0502020204030204"/>
                </a:endParaRPr>
              </a:p>
              <a:p>
                <a:pPr marL="342900" indent="-342900">
                  <a:buAutoNum type="arabicPeriod"/>
                </a:pPr>
                <a:r>
                  <a:rPr lang="en-US">
                    <a:cs typeface="Calibri" panose="020F0502020204030204"/>
                  </a:rPr>
                  <a:t>In between the films, use the new vertex states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759C94-9F02-1171-3666-5FC3ABF7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941" y="2891453"/>
                <a:ext cx="4763317" cy="1754326"/>
              </a:xfrm>
              <a:prstGeom prst="rect">
                <a:avLst/>
              </a:prstGeom>
              <a:blipFill>
                <a:blip r:embed="rId4"/>
                <a:stretch>
                  <a:fillRect l="-115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6C7E1E-A85A-33C3-7511-75F59E855CA6}"/>
                  </a:ext>
                </a:extLst>
              </p:cNvPr>
              <p:cNvSpPr txBox="1"/>
              <p:nvPr/>
            </p:nvSpPr>
            <p:spPr>
              <a:xfrm>
                <a:off x="4526522" y="1874177"/>
                <a:ext cx="2026580" cy="562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6C7E1E-A85A-33C3-7511-75F59E855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522" y="1874177"/>
                <a:ext cx="2026580" cy="562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46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E43DA-B2F0-4DB1-92C1-E2FA75D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Toy (not really) problem: predict potential energy of a molecule</a:t>
            </a:r>
            <a:br>
              <a:rPr lang="en-US"/>
            </a:br>
            <a:r>
              <a:rPr lang="en-US" sz="2700"/>
              <a:t>Naïve attempt</a:t>
            </a:r>
            <a:endParaRPr lang="ru-RU" sz="27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1033AA-7341-4F39-8E57-59DD1C0C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75" y="3139339"/>
            <a:ext cx="2951492" cy="124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5B0DD-2BB7-4276-A2D8-2A1BA7D5F9DA}"/>
              </a:ext>
            </a:extLst>
          </p:cNvPr>
          <p:cNvSpPr txBox="1"/>
          <p:nvPr/>
        </p:nvSpPr>
        <p:spPr>
          <a:xfrm>
            <a:off x="7984212" y="3251732"/>
            <a:ext cx="22674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Profit?</a:t>
            </a:r>
            <a:endParaRPr lang="ru-RU" sz="6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49E0E-C388-4266-B5FE-520F8F31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E46FD-08DB-4C54-8B96-7E629FA8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pic>
        <p:nvPicPr>
          <p:cNvPr id="12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52B350E-C863-C3DD-920D-924BA76BF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44" b="340"/>
          <a:stretch/>
        </p:blipFill>
        <p:spPr>
          <a:xfrm>
            <a:off x="755739" y="2214310"/>
            <a:ext cx="2669891" cy="34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2FA1-0C3E-45DD-4819-CE06EDD8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GNN </a:t>
            </a:r>
            <a:r>
              <a:rPr lang="en-US">
                <a:ea typeface="+mj-lt"/>
                <a:cs typeface="+mj-lt"/>
              </a:rPr>
              <a:t>predicting the probability that an edge connects </a:t>
            </a:r>
            <a:r>
              <a:rPr lang="en-US" err="1">
                <a:ea typeface="+mj-lt"/>
                <a:cs typeface="+mj-lt"/>
              </a:rPr>
              <a:t>tracklets</a:t>
            </a:r>
            <a:r>
              <a:rPr lang="en-US">
                <a:ea typeface="+mj-lt"/>
                <a:cs typeface="+mj-lt"/>
              </a:rPr>
              <a:t> from the same shower</a:t>
            </a:r>
            <a:endParaRPr lang="en-US">
              <a:cs typeface="Calibri Light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4CBCCAE-40FF-B64B-96DF-F5A2EE700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820" y="1844440"/>
            <a:ext cx="9211471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9F14-BECE-3BA9-1873-AE4DB403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79838-D509-58BD-8CA5-14BE1A85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4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DE90-7809-FC0B-6DA0-DF241D8E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Reconstruction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2EABD-0869-3393-EDF4-C15D3BE3B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>
                    <a:cs typeface="Calibri"/>
                  </a:rPr>
                  <a:t>Cluster </a:t>
                </a:r>
                <a:r>
                  <a:rPr lang="en-US" err="1">
                    <a:cs typeface="Calibri"/>
                  </a:rPr>
                  <a:t>tracklets</a:t>
                </a:r>
                <a:r>
                  <a:rPr lang="en-US">
                    <a:cs typeface="Calibri"/>
                  </a:rPr>
                  <a:t> into showers using GNN predictions as distance</a:t>
                </a:r>
              </a:p>
              <a:p>
                <a:pPr lvl="1"/>
                <a:r>
                  <a:rPr lang="en-US">
                    <a:cs typeface="Calibri"/>
                  </a:rPr>
                  <a:t>Using modified </a:t>
                </a:r>
                <a:r>
                  <a:rPr lang="en-US">
                    <a:ea typeface="+mn-lt"/>
                    <a:cs typeface="+mn-lt"/>
                  </a:rPr>
                  <a:t>HDBSCAN</a:t>
                </a:r>
                <a:endParaRPr lang="en-US">
                  <a:cs typeface="Calibri"/>
                </a:endParaRPr>
              </a:p>
              <a:p>
                <a:r>
                  <a:rPr lang="en-US">
                    <a:cs typeface="Calibri"/>
                  </a:rPr>
                  <a:t>Predict whether the </a:t>
                </a:r>
                <a:r>
                  <a:rPr lang="en-US">
                    <a:ea typeface="+mn-lt"/>
                    <a:cs typeface="+mn-lt"/>
                  </a:rPr>
                  <a:t>showers are well-recovered and are suitable for reconstruction</a:t>
                </a:r>
              </a:p>
              <a:p>
                <a:pPr lvl="1"/>
                <a:r>
                  <a:rPr lang="en-US" err="1">
                    <a:ea typeface="+mn-lt"/>
                    <a:cs typeface="+mn-lt"/>
                  </a:rPr>
                  <a:t>XGBoost</a:t>
                </a:r>
                <a:r>
                  <a:rPr lang="en-US">
                    <a:ea typeface="+mn-lt"/>
                    <a:cs typeface="+mn-lt"/>
                  </a:rPr>
                  <a:t> over aggregated features</a:t>
                </a:r>
              </a:p>
              <a:p>
                <a:r>
                  <a:rPr lang="en-US">
                    <a:cs typeface="Calibri"/>
                  </a:rPr>
                  <a:t>Reconstruction!</a:t>
                </a:r>
              </a:p>
              <a:p>
                <a:pPr lvl="1"/>
                <a:r>
                  <a:rPr lang="en-US">
                    <a:ea typeface="+mn-lt"/>
                    <a:cs typeface="+mn-lt"/>
                  </a:rPr>
                  <a:t>The initial particles coordinates are estimated from the median position of the first three </a:t>
                </a:r>
                <a:r>
                  <a:rPr lang="en-US" err="1">
                    <a:ea typeface="+mn-lt"/>
                    <a:cs typeface="+mn-lt"/>
                  </a:rPr>
                  <a:t>tracklets</a:t>
                </a:r>
                <a:r>
                  <a:rPr lang="en-US">
                    <a:ea typeface="+mn-lt"/>
                    <a:cs typeface="+mn-lt"/>
                  </a:rPr>
                  <a:t> in the cluster along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𝑧</m:t>
                    </m:r>
                  </m:oMath>
                </a14:m>
                <a:r>
                  <a:rPr lang="en-US">
                    <a:ea typeface="+mn-lt"/>
                    <a:cs typeface="+mn-lt"/>
                  </a:rPr>
                  <a:t> axis.</a:t>
                </a:r>
              </a:p>
              <a:p>
                <a:pPr lvl="1"/>
                <a:r>
                  <a:rPr lang="en-US">
                    <a:ea typeface="+mn-lt"/>
                    <a:cs typeface="+mn-lt"/>
                  </a:rPr>
                  <a:t>The direction is estimated by fitting a straight line to the first 20 </a:t>
                </a:r>
                <a:r>
                  <a:rPr lang="en-US" err="1">
                    <a:ea typeface="+mn-lt"/>
                    <a:cs typeface="+mn-lt"/>
                  </a:rPr>
                  <a:t>tracklets</a:t>
                </a:r>
                <a:r>
                  <a:rPr lang="en-US">
                    <a:ea typeface="+mn-lt"/>
                    <a:cs typeface="+mn-lt"/>
                  </a:rPr>
                  <a:t>.</a:t>
                </a:r>
              </a:p>
              <a:p>
                <a:pPr lvl="1"/>
                <a:r>
                  <a:rPr lang="en-US">
                    <a:ea typeface="+mn-lt"/>
                    <a:cs typeface="+mn-lt"/>
                  </a:rPr>
                  <a:t>The energy of the incoming particle is reconstructed with a linear regression as a function of the number of </a:t>
                </a:r>
                <a:r>
                  <a:rPr lang="en-US" err="1">
                    <a:ea typeface="+mn-lt"/>
                    <a:cs typeface="+mn-lt"/>
                  </a:rPr>
                  <a:t>tracklets</a:t>
                </a:r>
                <a:r>
                  <a:rPr lang="en-US">
                    <a:ea typeface="+mn-lt"/>
                    <a:cs typeface="+mn-lt"/>
                  </a:rPr>
                  <a:t> in the recovered shower. </a:t>
                </a:r>
                <a:endParaRPr lang="en-US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2EABD-0869-3393-EDF4-C15D3BE3B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AC516-B60C-2835-E26E-F27F7494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36703-F258-A544-0367-3C997022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35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0496-B189-672E-4225-36C48D51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660E0FE-20F3-FB37-7006-3178BA7A0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837" y="1581032"/>
            <a:ext cx="660654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F1C93-85B0-8C61-FCF9-F0865B59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3D191-C741-E9E8-89B4-A1E6CFEB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5D8DC-A3E2-445E-A706-66B5203EA32B}"/>
              </a:ext>
            </a:extLst>
          </p:cNvPr>
          <p:cNvSpPr txBox="1"/>
          <p:nvPr/>
        </p:nvSpPr>
        <p:spPr>
          <a:xfrm>
            <a:off x="7826962" y="1608666"/>
            <a:ext cx="40696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Energy resolution as a function of true energy. The solid line corresponds to fitted parameterized energy resolution. All variants of the proposed approach cut energy estimation uncertainty by around 50%.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29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6B97-E1C6-78FE-8EFA-A8FEB7DD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100">
                <a:ea typeface="+mj-lt"/>
                <a:cs typeface="+mj-lt"/>
              </a:rPr>
              <a:t>Graph neural networks in low-energy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85521-4C9C-DB80-94D0-9B3B434D9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Abbasi, R., et al. "Graph Neural Networks for low-energy event classification &amp; reconstruction in IceCube." </a:t>
            </a:r>
            <a:r>
              <a:rPr lang="en-US" i="1">
                <a:ea typeface="+mn-lt"/>
                <a:cs typeface="+mn-lt"/>
                <a:hlinkClick r:id="rId2"/>
              </a:rPr>
              <a:t>Journal of Instrumentation</a:t>
            </a:r>
            <a:r>
              <a:rPr lang="en-US">
                <a:ea typeface="+mn-lt"/>
                <a:cs typeface="+mn-lt"/>
                <a:hlinkClick r:id="rId2"/>
              </a:rPr>
              <a:t> 17.11 (2022): P11003.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DDA0E-B9A6-915B-CAA0-F7C3E62D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801EA-B24B-FF46-978B-233322F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676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67E8-2B66-06EA-69F9-F36AD69C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</a:t>
            </a:r>
            <a:endParaRPr lang="en-US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69FE61-5711-E0BE-1DCF-75AAA39D0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426" y="1665699"/>
            <a:ext cx="866196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355C4-3F36-D377-C609-4C1133D4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D3AFD-F426-7BD9-935E-7FF81C17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793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BE84-394C-F79D-C4F7-1EDD96B7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>
                <a:ea typeface="+mj-lt"/>
                <a:cs typeface="+mj-lt"/>
              </a:rPr>
              <a:t>Graph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175D-E81C-C24B-FC59-E43E75C7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31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Nodes: observed pulses</a:t>
            </a:r>
          </a:p>
          <a:p>
            <a:r>
              <a:rPr lang="en-US">
                <a:ea typeface="+mn-lt"/>
                <a:cs typeface="+mn-lt"/>
              </a:rPr>
              <a:t>Connectivity: 8 nearest neighbors based on the Euclidean distance</a:t>
            </a:r>
          </a:p>
          <a:p>
            <a:r>
              <a:rPr lang="en-US">
                <a:ea typeface="+mn-lt"/>
                <a:cs typeface="+mn-lt"/>
              </a:rPr>
              <a:t>Edge features: None</a:t>
            </a:r>
          </a:p>
          <a:p>
            <a:r>
              <a:rPr lang="en-US">
                <a:ea typeface="+mn-lt"/>
                <a:cs typeface="+mn-lt"/>
              </a:rPr>
              <a:t>Node features: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28DC5-CEFF-D7CA-C96C-A39359B2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675FE-CE78-5B1C-ECFD-1204215E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65</a:t>
            </a:fld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21252E8-4842-580F-5881-8838054F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2" y="4267242"/>
            <a:ext cx="4596459" cy="1663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676ED-86E4-6D95-952E-C9E5F1D36C6D}"/>
              </a:ext>
            </a:extLst>
          </p:cNvPr>
          <p:cNvSpPr txBox="1"/>
          <p:nvPr/>
        </p:nvSpPr>
        <p:spPr>
          <a:xfrm>
            <a:off x="5851407" y="46472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Normalized by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4556C38-D16E-2445-9663-12CFF776A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511" y="4397758"/>
            <a:ext cx="2743200" cy="8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EF3C-AF1F-2044-0F9A-C0C9C56A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Recap: </a:t>
            </a:r>
            <a:r>
              <a:rPr lang="en-US" err="1">
                <a:ea typeface="+mj-lt"/>
                <a:cs typeface="+mj-lt"/>
              </a:rPr>
              <a:t>EdgeConv</a:t>
            </a:r>
            <a:endParaRPr lang="en-US" err="1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B5DD138-D93F-0EBC-1C8B-0A263DE73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985" y="2274411"/>
            <a:ext cx="4400550" cy="1381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4AF03-DF68-F3D0-8B53-0B4C9D1E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4D92C-BD41-CA85-3754-B1B959F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40D16-1B5C-89C8-9B45-9DAA9E98F757}"/>
              </a:ext>
            </a:extLst>
          </p:cNvPr>
          <p:cNvSpPr txBox="1"/>
          <p:nvPr/>
        </p:nvSpPr>
        <p:spPr>
          <a:xfrm>
            <a:off x="6180666" y="4064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old node j features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A33ED-4394-4059-45A8-07C534E25329}"/>
              </a:ext>
            </a:extLst>
          </p:cNvPr>
          <p:cNvSpPr txBox="1"/>
          <p:nvPr/>
        </p:nvSpPr>
        <p:spPr>
          <a:xfrm>
            <a:off x="1476963" y="40451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new node j features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B093D5-6948-FF41-EAAD-EA1EB7C20850}"/>
              </a:ext>
            </a:extLst>
          </p:cNvPr>
          <p:cNvCxnSpPr/>
          <p:nvPr/>
        </p:nvCxnSpPr>
        <p:spPr>
          <a:xfrm flipV="1">
            <a:off x="2330921" y="3268839"/>
            <a:ext cx="1629363" cy="71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C1D932-E91E-739E-D0C9-F820282B29FF}"/>
              </a:ext>
            </a:extLst>
          </p:cNvPr>
          <p:cNvCxnSpPr>
            <a:cxnSpLocks/>
          </p:cNvCxnSpPr>
          <p:nvPr/>
        </p:nvCxnSpPr>
        <p:spPr>
          <a:xfrm flipV="1">
            <a:off x="6592476" y="3297062"/>
            <a:ext cx="1881" cy="76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5279A5-59CB-07DC-9120-E0CBECC2D246}"/>
              </a:ext>
            </a:extLst>
          </p:cNvPr>
          <p:cNvCxnSpPr>
            <a:cxnSpLocks/>
          </p:cNvCxnSpPr>
          <p:nvPr/>
        </p:nvCxnSpPr>
        <p:spPr>
          <a:xfrm flipV="1">
            <a:off x="6714773" y="3231211"/>
            <a:ext cx="265287" cy="82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0CAA41-8D93-02AC-2CE8-8AD019F5C272}"/>
              </a:ext>
            </a:extLst>
          </p:cNvPr>
          <p:cNvSpPr txBox="1"/>
          <p:nvPr/>
        </p:nvSpPr>
        <p:spPr>
          <a:xfrm>
            <a:off x="7695259" y="34337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old node 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 features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771D3-D8E7-F460-D68A-0C6B5BBC4F00}"/>
              </a:ext>
            </a:extLst>
          </p:cNvPr>
          <p:cNvCxnSpPr>
            <a:cxnSpLocks/>
          </p:cNvCxnSpPr>
          <p:nvPr/>
        </p:nvCxnSpPr>
        <p:spPr>
          <a:xfrm flipH="1" flipV="1">
            <a:off x="7845540" y="3193582"/>
            <a:ext cx="459084" cy="26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930127-7F33-4657-AB45-A5B583D1D995}"/>
              </a:ext>
            </a:extLst>
          </p:cNvPr>
          <p:cNvSpPr txBox="1"/>
          <p:nvPr/>
        </p:nvSpPr>
        <p:spPr>
          <a:xfrm>
            <a:off x="6152444" y="2003777"/>
            <a:ext cx="1539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concatenation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0806F9-C096-D1B5-BF2A-E0FA11921D35}"/>
              </a:ext>
            </a:extLst>
          </p:cNvPr>
          <p:cNvCxnSpPr/>
          <p:nvPr/>
        </p:nvCxnSpPr>
        <p:spPr>
          <a:xfrm>
            <a:off x="6802966" y="2329745"/>
            <a:ext cx="48920" cy="63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352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5D02-3668-8842-32BF-C07E5389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DYNEDGE architecture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1A5EB48-9CEF-2468-6835-96ABBBF59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924" y="1637477"/>
            <a:ext cx="917259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C85C8-06E6-99FE-DCC6-D2411D76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09573-BFBA-2E35-4E3A-31C400D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A41E9-A5A6-7052-A936-42478BCA68B1}"/>
              </a:ext>
            </a:extLst>
          </p:cNvPr>
          <p:cNvSpPr txBox="1"/>
          <p:nvPr/>
        </p:nvSpPr>
        <p:spPr>
          <a:xfrm>
            <a:off x="413925" y="4346221"/>
            <a:ext cx="29313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graphs are rebuilt after each stage, connecting 8</a:t>
            </a:r>
          </a:p>
          <a:p>
            <a:r>
              <a:rPr lang="en-US">
                <a:cs typeface="Calibri"/>
              </a:rPr>
              <a:t>nearest neighbors in the</a:t>
            </a:r>
          </a:p>
          <a:p>
            <a:r>
              <a:rPr lang="en-US">
                <a:cs typeface="Calibri"/>
              </a:rPr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1320364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0C60-F2DB-9A2B-86E6-CB23842E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D7AAF63D-4CAF-28C6-4DAB-41D820E6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52" y="4765389"/>
            <a:ext cx="10515600" cy="15009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D620B-A254-9AB1-DD2F-F74B5A56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FEE05-2728-91EC-D436-C2D6C1E7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68</a:t>
            </a:fld>
            <a:endParaRPr lang="ru-RU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71A2637-BCDC-57D1-0E5A-8B42E5A61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96" y="610169"/>
            <a:ext cx="6543793" cy="1893516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1001C1-222C-65C7-F2EC-4DE227AF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992" y="2684650"/>
            <a:ext cx="6346237" cy="1883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9C2495-76C8-A976-1A78-40745564916B}"/>
              </a:ext>
            </a:extLst>
          </p:cNvPr>
          <p:cNvSpPr txBox="1"/>
          <p:nvPr/>
        </p:nvSpPr>
        <p:spPr>
          <a:xfrm>
            <a:off x="893703" y="13264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Lower is better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9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11A5-BF49-6CE7-E052-0D5B543E6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Summary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49434-DA18-8FBA-87A6-429EB9E97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Graph neural networks</a:t>
            </a:r>
          </a:p>
          <a:p>
            <a:r>
              <a:rPr lang="en-US">
                <a:cs typeface="Calibri"/>
              </a:rPr>
              <a:t>Offer a natural inductive bias for a lot of physical systems</a:t>
            </a:r>
          </a:p>
          <a:p>
            <a:pPr lvl="1"/>
            <a:r>
              <a:rPr lang="en-US">
                <a:cs typeface="Calibri"/>
              </a:rPr>
              <a:t>Permutation invariance</a:t>
            </a:r>
          </a:p>
          <a:p>
            <a:pPr lvl="1"/>
            <a:r>
              <a:rPr lang="en-US">
                <a:cs typeface="Calibri"/>
              </a:rPr>
              <a:t>Locality of interaction</a:t>
            </a:r>
          </a:p>
          <a:p>
            <a:r>
              <a:rPr lang="en-US">
                <a:cs typeface="Calibri"/>
              </a:rPr>
              <a:t>Depending on construction, can offer more (in/eq)variances</a:t>
            </a:r>
          </a:p>
          <a:p>
            <a:pPr lvl="1"/>
            <a:r>
              <a:rPr lang="en-US">
                <a:cs typeface="Calibri"/>
              </a:rPr>
              <a:t>Translation, rotation</a:t>
            </a:r>
          </a:p>
          <a:p>
            <a:pPr lvl="1"/>
            <a:r>
              <a:rPr lang="en-US">
                <a:cs typeface="Calibri"/>
              </a:rPr>
              <a:t>Lorenz transformation</a:t>
            </a:r>
          </a:p>
          <a:p>
            <a:r>
              <a:rPr lang="en-US">
                <a:cs typeface="Calibri"/>
              </a:rPr>
              <a:t>Variable input size</a:t>
            </a:r>
          </a:p>
          <a:p>
            <a:r>
              <a:rPr lang="en-US">
                <a:cs typeface="Calibri"/>
              </a:rPr>
              <a:t>Inconvenient to code, but there are libraries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8965F-6B9B-66D8-BF4E-50BF8BCA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B4879-9E5B-7452-9586-BE4C2020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8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D49AF-5623-45DE-867C-0DEBF3BB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varying system size</a:t>
            </a:r>
            <a:br>
              <a:rPr lang="en-US"/>
            </a:br>
            <a:r>
              <a:rPr lang="en-US"/>
              <a:t>No profit</a:t>
            </a:r>
            <a:endParaRPr lang="ru-R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842F3-4912-4124-8EA4-BA449105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9BCDF-22AB-477D-AF2D-5A334979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2ACB7F0D-E3AB-5DF6-7D97-5B1AC4401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73" b="694"/>
          <a:stretch/>
        </p:blipFill>
        <p:spPr>
          <a:xfrm>
            <a:off x="904992" y="2426602"/>
            <a:ext cx="4284563" cy="2804485"/>
          </a:xfrm>
          <a:prstGeom prst="rect">
            <a:avLst/>
          </a:prstGeom>
        </p:spPr>
      </p:pic>
      <p:pic>
        <p:nvPicPr>
          <p:cNvPr id="20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AF91BD-931F-F78A-D018-6FDC36C9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3" y="2757308"/>
            <a:ext cx="5913495" cy="22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9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DB201-0167-454E-A1C2-09ED57AA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more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45F989-3987-43EB-8188-9B1BECF4A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  <a:hlinkClick r:id="rId2"/>
              </a:rPr>
              <a:t>A good textbook-like description</a:t>
            </a:r>
            <a:endParaRPr lang="en-US"/>
          </a:p>
          <a:p>
            <a:r>
              <a:rPr lang="en-US">
                <a:hlinkClick r:id="rId3"/>
              </a:rPr>
              <a:t>Another good textbook-like description</a:t>
            </a:r>
            <a:endParaRPr lang="en-US">
              <a:cs typeface="Calibri"/>
            </a:endParaRPr>
          </a:p>
          <a:p>
            <a:r>
              <a:rPr lang="en-US">
                <a:hlinkClick r:id="rId4"/>
              </a:rPr>
              <a:t>Battaglia, Peter W., et al. "Relational inductive biases, deep learning, and graph networks." </a:t>
            </a:r>
            <a:r>
              <a:rPr lang="en-US" i="1">
                <a:hlinkClick r:id="rId4"/>
              </a:rPr>
              <a:t>arXiv preprint arXiv:1806.01261</a:t>
            </a:r>
            <a:r>
              <a:rPr lang="en-US">
                <a:hlinkClick r:id="rId4"/>
              </a:rPr>
              <a:t> (2018).</a:t>
            </a:r>
            <a:r>
              <a:rPr lang="en-US"/>
              <a:t> - a through and math-heavy derivation and description</a:t>
            </a:r>
            <a:endParaRPr lang="en-US">
              <a:hlinkClick r:id="rId5"/>
            </a:endParaRPr>
          </a:p>
          <a:p>
            <a:r>
              <a:rPr lang="en-US">
                <a:hlinkClick r:id="rId5"/>
              </a:rPr>
              <a:t>Zhou, Jie, et al. "Graph neural networks: A review of methods and applications." </a:t>
            </a:r>
            <a:r>
              <a:rPr lang="en-US" i="1">
                <a:hlinkClick r:id="rId5"/>
              </a:rPr>
              <a:t>AI Open</a:t>
            </a:r>
            <a:r>
              <a:rPr lang="en-US">
                <a:hlinkClick r:id="rId5"/>
              </a:rPr>
              <a:t> 1 (2020): 57-81.</a:t>
            </a:r>
            <a:endParaRPr lang="en-US"/>
          </a:p>
          <a:p>
            <a:r>
              <a:rPr lang="en-US">
                <a:hlinkClick r:id="rId6"/>
              </a:rPr>
              <a:t>Shlomi, Jonathan, Peter Battaglia, and Jean-Roch Vlimant. "Graph neural networks in particle physics." </a:t>
            </a:r>
            <a:r>
              <a:rPr lang="en-US" i="1">
                <a:hlinkClick r:id="rId6"/>
              </a:rPr>
              <a:t>Machine Learning: Science and Technology</a:t>
            </a:r>
            <a:r>
              <a:rPr lang="en-US">
                <a:hlinkClick r:id="rId6"/>
              </a:rPr>
              <a:t> 2.2 (2020): 021001.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249D4-EFD3-4364-BDC0-AE258E54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70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AB54F-F6B3-4BB6-A38C-3FD44A07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1821932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A5B5C-4599-4B56-B32B-762FD400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Thanks, and looking forward to your questions!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EAB66-E449-4648-A687-E96203B5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71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33C2B-FC04-481E-BC2F-8A9721B9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6D6DE6-47E3-B5F8-E720-FC4A29DF2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0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3B67-4FAA-6034-D789-682D49C6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2D97-8FF7-F77F-17B9-A153976E4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4F86-2D89-19E7-EB12-532B63D8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E6485-20C7-3E7A-9C60-AB382D2E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343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C3A905-C0C8-4A6D-BBAF-C81B23B7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HEP</a:t>
            </a:r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4681B2F-4906-4B03-8EC6-AECAE93E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Graph-level target</a:t>
            </a:r>
          </a:p>
          <a:p>
            <a:pPr lvl="1"/>
            <a:r>
              <a:rPr lang="en-US"/>
              <a:t>Jet classification (LHC)</a:t>
            </a:r>
          </a:p>
          <a:p>
            <a:pPr lvl="1"/>
            <a:r>
              <a:rPr lang="en-US"/>
              <a:t>Whole event classification (</a:t>
            </a:r>
            <a:r>
              <a:rPr lang="en-US" err="1"/>
              <a:t>IceCube</a:t>
            </a:r>
            <a:r>
              <a:rPr lang="en-US"/>
              <a:t>)</a:t>
            </a:r>
          </a:p>
          <a:p>
            <a:r>
              <a:rPr lang="en-US"/>
              <a:t>Node-level target</a:t>
            </a:r>
          </a:p>
          <a:p>
            <a:pPr lvl="1"/>
            <a:r>
              <a:rPr lang="en-US"/>
              <a:t>Pileup (noise) identification</a:t>
            </a:r>
          </a:p>
          <a:p>
            <a:pPr lvl="1"/>
            <a:r>
              <a:rPr lang="en-US"/>
              <a:t>Calorimeter reconstruction</a:t>
            </a:r>
          </a:p>
          <a:p>
            <a:r>
              <a:rPr lang="en-US"/>
              <a:t>Edge-level target</a:t>
            </a:r>
          </a:p>
          <a:p>
            <a:pPr lvl="1"/>
            <a:r>
              <a:rPr lang="en-US"/>
              <a:t>Charged-particle tracking</a:t>
            </a:r>
          </a:p>
          <a:p>
            <a:pPr lvl="1"/>
            <a:r>
              <a:rPr lang="en-US"/>
              <a:t>Secondary vertex reconstruction</a:t>
            </a:r>
          </a:p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85779-3948-43E4-9ED2-58680043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73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F363DA-88B6-4653-A75F-1CF78375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</p:spTree>
    <p:extLst>
      <p:ext uri="{BB962C8B-B14F-4D97-AF65-F5344CB8AC3E}">
        <p14:creationId xmlns:p14="http://schemas.microsoft.com/office/powerpoint/2010/main" val="307162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D49AF-5623-45DE-867C-0DEBF3BB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varying system size</a:t>
            </a:r>
            <a:br>
              <a:rPr lang="en-US"/>
            </a:br>
            <a:r>
              <a:rPr lang="en-US"/>
              <a:t>No profit</a:t>
            </a:r>
            <a:endParaRPr lang="ru-R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842F3-4912-4124-8EA4-BA449105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9BCDF-22AB-477D-AF2D-5A334979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2ACB7F0D-E3AB-5DF6-7D97-5B1AC4401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73" b="694"/>
          <a:stretch/>
        </p:blipFill>
        <p:spPr>
          <a:xfrm>
            <a:off x="904992" y="2426602"/>
            <a:ext cx="4284563" cy="2804485"/>
          </a:xfrm>
          <a:prstGeom prst="rect">
            <a:avLst/>
          </a:prstGeom>
        </p:spPr>
      </p:pic>
      <p:pic>
        <p:nvPicPr>
          <p:cNvPr id="20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AF91BD-931F-F78A-D018-6FDC36C9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3" y="2757308"/>
            <a:ext cx="5913495" cy="2208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135D2-E238-D6BC-5B57-49E8846B15C1}"/>
              </a:ext>
            </a:extLst>
          </p:cNvPr>
          <p:cNvSpPr txBox="1"/>
          <p:nvPr/>
        </p:nvSpPr>
        <p:spPr>
          <a:xfrm>
            <a:off x="5973703" y="52963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Fine, let's pad with 0's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268B9-916F-59B6-ED53-4ECF990D2A32}"/>
              </a:ext>
            </a:extLst>
          </p:cNvPr>
          <p:cNvSpPr txBox="1"/>
          <p:nvPr/>
        </p:nvSpPr>
        <p:spPr>
          <a:xfrm>
            <a:off x="4628444" y="4863629"/>
            <a:ext cx="880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0 0 0 ]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0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D49AF-5623-45DE-867C-0DEBF3BB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permutation invariance</a:t>
            </a:r>
            <a:br>
              <a:rPr lang="en-US"/>
            </a:br>
            <a:r>
              <a:rPr lang="en-US"/>
              <a:t>No profit</a:t>
            </a:r>
            <a:endParaRPr lang="ru-RU"/>
          </a:p>
        </p:txBody>
      </p:sp>
      <p:graphicFrame>
        <p:nvGraphicFramePr>
          <p:cNvPr id="5" name="Таблица 9">
            <a:extLst>
              <a:ext uri="{FF2B5EF4-FFF2-40B4-BE49-F238E27FC236}">
                <a16:creationId xmlns:a16="http://schemas.microsoft.com/office/drawing/2014/main" id="{B38E6C4E-436E-4412-BD86-2831A4D0F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99556"/>
              </p:ext>
            </p:extLst>
          </p:nvPr>
        </p:nvGraphicFramePr>
        <p:xfrm>
          <a:off x="4833286" y="1197148"/>
          <a:ext cx="3504736" cy="1902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184">
                  <a:extLst>
                    <a:ext uri="{9D8B030D-6E8A-4147-A177-3AD203B41FA5}">
                      <a16:colId xmlns:a16="http://schemas.microsoft.com/office/drawing/2014/main" val="107485577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845676814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2407175752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1022917599"/>
                    </a:ext>
                  </a:extLst>
                </a:gridCol>
              </a:tblGrid>
              <a:tr h="691942">
                <a:tc>
                  <a:txBody>
                    <a:bodyPr/>
                    <a:lstStyle/>
                    <a:p>
                      <a:r>
                        <a:rPr lang="en-US"/>
                        <a:t>Charge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39500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14679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424101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42658"/>
                  </a:ext>
                </a:extLst>
              </a:tr>
            </a:tbl>
          </a:graphicData>
        </a:graphic>
      </p:graphicFrame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FDAA63C6-5920-44CE-8DD3-5AE407FF3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76875"/>
              </p:ext>
            </p:extLst>
          </p:nvPr>
        </p:nvGraphicFramePr>
        <p:xfrm>
          <a:off x="4833286" y="4305921"/>
          <a:ext cx="3504736" cy="1902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184">
                  <a:extLst>
                    <a:ext uri="{9D8B030D-6E8A-4147-A177-3AD203B41FA5}">
                      <a16:colId xmlns:a16="http://schemas.microsoft.com/office/drawing/2014/main" val="107485577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845676814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2407175752"/>
                    </a:ext>
                  </a:extLst>
                </a:gridCol>
                <a:gridCol w="876184">
                  <a:extLst>
                    <a:ext uri="{9D8B030D-6E8A-4147-A177-3AD203B41FA5}">
                      <a16:colId xmlns:a16="http://schemas.microsoft.com/office/drawing/2014/main" val="1022917599"/>
                    </a:ext>
                  </a:extLst>
                </a:gridCol>
              </a:tblGrid>
              <a:tr h="691942">
                <a:tc>
                  <a:txBody>
                    <a:bodyPr/>
                    <a:lstStyle/>
                    <a:p>
                      <a:r>
                        <a:rPr lang="en-US"/>
                        <a:t>Charge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39500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14679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342658"/>
                  </a:ext>
                </a:extLst>
              </a:tr>
              <a:tr h="403675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1.1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1.4</a:t>
                      </a:r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5473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56D910-4BC4-4EFE-9C1E-32A2335AF634}"/>
              </a:ext>
            </a:extLst>
          </p:cNvPr>
          <p:cNvSpPr txBox="1"/>
          <p:nvPr/>
        </p:nvSpPr>
        <p:spPr>
          <a:xfrm>
            <a:off x="4833286" y="3518352"/>
            <a:ext cx="14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not this?</a:t>
            </a:r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F387C-5975-478D-BD80-FB8FACA3C6FB}"/>
              </a:ext>
            </a:extLst>
          </p:cNvPr>
          <p:cNvSpPr txBox="1"/>
          <p:nvPr/>
        </p:nvSpPr>
        <p:spPr>
          <a:xfrm>
            <a:off x="8557316" y="2003553"/>
            <a:ext cx="337303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= [1 1.1 -1.4 0</a:t>
            </a:r>
            <a:r>
              <a:rPr lang="en-US" b="1"/>
              <a:t> 1 1.1 1.4 0 16 0 0 0</a:t>
            </a:r>
            <a:r>
              <a:rPr lang="en-US"/>
              <a:t>]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2BDEA-511F-4E71-83FE-FF96D1FB65D3}"/>
              </a:ext>
            </a:extLst>
          </p:cNvPr>
          <p:cNvSpPr txBox="1"/>
          <p:nvPr/>
        </p:nvSpPr>
        <p:spPr>
          <a:xfrm>
            <a:off x="8557316" y="5134045"/>
            <a:ext cx="371768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= [1 1.1 1.4 -1.4 0</a:t>
            </a:r>
            <a:r>
              <a:rPr lang="en-US" b="1"/>
              <a:t> 16 0 0 0 1 1.1 1.4 0</a:t>
            </a:r>
            <a:r>
              <a:rPr lang="en-US"/>
              <a:t>]</a:t>
            </a:r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CDB27-5504-4B7F-A812-292B46B4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DB7-371C-4A76-AB0F-4E893920CF87}" type="slidenum">
              <a:rPr lang="ru-RU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B4F36-BDC1-46E5-A011-254B459F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Nikita Kazeev, "Graph neural networks", MLHEP-2023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90F10BF-49BC-D8E3-F414-E031808F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6" y="2042160"/>
            <a:ext cx="27412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70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C6823A7FE37E642BE1D2CC3A4E7222D" ma:contentTypeVersion="15" ma:contentTypeDescription="Создание документа." ma:contentTypeScope="" ma:versionID="e520a6f9d274c4df75bf398ff36718f0">
  <xsd:schema xmlns:xsd="http://www.w3.org/2001/XMLSchema" xmlns:xs="http://www.w3.org/2001/XMLSchema" xmlns:p="http://schemas.microsoft.com/office/2006/metadata/properties" xmlns:ns2="c115710a-098a-48ce-8518-bc6417fcdd65" xmlns:ns3="1caf4bf1-be6c-4fcc-b208-401454e5e615" targetNamespace="http://schemas.microsoft.com/office/2006/metadata/properties" ma:root="true" ma:fieldsID="8008010141c7e921346032dd3dc9c20b" ns2:_="" ns3:_="">
    <xsd:import namespace="c115710a-098a-48ce-8518-bc6417fcdd65"/>
    <xsd:import namespace="1caf4bf1-be6c-4fcc-b208-401454e5e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5710a-098a-48ce-8518-bc6417fcdd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0f49e2ad-b3c7-4051-b79b-59f1dbf380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af4bf1-be6c-4fcc-b208-401454e5e6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5f560c7-3233-44ab-ae05-129c6b520d3a}" ma:internalName="TaxCatchAll" ma:showField="CatchAllData" ma:web="1caf4bf1-be6c-4fcc-b208-401454e5e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af4bf1-be6c-4fcc-b208-401454e5e615" xsi:nil="true"/>
    <lcf76f155ced4ddcb4097134ff3c332f xmlns="c115710a-098a-48ce-8518-bc6417fcdd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9A7CB25-E89F-41A9-B0FB-9F940093F0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73E72E-5B10-4636-80CD-E1555C080A95}">
  <ds:schemaRefs>
    <ds:schemaRef ds:uri="1caf4bf1-be6c-4fcc-b208-401454e5e615"/>
    <ds:schemaRef ds:uri="c115710a-098a-48ce-8518-bc6417fcdd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4684DB-4FBC-48AB-BB5F-0AC3A3BE7020}">
  <ds:schemaRefs>
    <ds:schemaRef ds:uri="1caf4bf1-be6c-4fcc-b208-401454e5e615"/>
    <ds:schemaRef ds:uri="c115710a-098a-48ce-8518-bc6417fcdd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Тема Office</vt:lpstr>
      <vt:lpstr>Graph Neural Networks</vt:lpstr>
      <vt:lpstr>Plan</vt:lpstr>
      <vt:lpstr>What is the point of graphs?</vt:lpstr>
      <vt:lpstr>A graph</vt:lpstr>
      <vt:lpstr>Graphs of the world</vt:lpstr>
      <vt:lpstr>Toy (not really) problem: predict potential energy of a molecule Naïve attempt</vt:lpstr>
      <vt:lpstr>No varying system size No profit</vt:lpstr>
      <vt:lpstr>No varying system size No profit</vt:lpstr>
      <vt:lpstr>No permutation invariance No profit</vt:lpstr>
      <vt:lpstr>No translation invariance No profit</vt:lpstr>
      <vt:lpstr>Toy (not really) problem: predict potential energy of a molecule Naïve attempt</vt:lpstr>
      <vt:lpstr>Graph as a representation Easy to construct, but hard to machine learn </vt:lpstr>
      <vt:lpstr>Graph Neural Network (GNN)</vt:lpstr>
      <vt:lpstr>Quizz</vt:lpstr>
      <vt:lpstr>Adjacency matrix</vt:lpstr>
      <vt:lpstr>Sum over neighbors as matrix operations</vt:lpstr>
      <vt:lpstr>Meet sparse matrices</vt:lpstr>
      <vt:lpstr>Graph convolution</vt:lpstr>
      <vt:lpstr>From image to graph convolution</vt:lpstr>
      <vt:lpstr>Aspecta!</vt:lpstr>
      <vt:lpstr>Last touch: normalization</vt:lpstr>
      <vt:lpstr>Example: stage 0</vt:lpstr>
      <vt:lpstr>Example: stage 2</vt:lpstr>
      <vt:lpstr>Example: stage 3</vt:lpstr>
      <vt:lpstr>Graph convolution: summary</vt:lpstr>
      <vt:lpstr>General GNN</vt:lpstr>
      <vt:lpstr>GraphNN at a glance</vt:lpstr>
      <vt:lpstr>Example system and definitions</vt:lpstr>
      <vt:lpstr>Edges update</vt:lpstr>
      <vt:lpstr>Aggregation of the edges' states</vt:lpstr>
      <vt:lpstr>Node update</vt:lpstr>
      <vt:lpstr>Aggregation of states of all the edges and nodes and global state update</vt:lpstr>
      <vt:lpstr>GNN block summary</vt:lpstr>
      <vt:lpstr>GNN kinds</vt:lpstr>
      <vt:lpstr>Deep GraphNN</vt:lpstr>
      <vt:lpstr>Graph neural networks in HEP</vt:lpstr>
      <vt:lpstr>Jet tagging</vt:lpstr>
      <vt:lpstr>Physics</vt:lpstr>
      <vt:lpstr>Graph construction</vt:lpstr>
      <vt:lpstr>GNN</vt:lpstr>
      <vt:lpstr>Results</vt:lpstr>
      <vt:lpstr>Jet tagging: advanced</vt:lpstr>
      <vt:lpstr>Physics</vt:lpstr>
      <vt:lpstr>Data</vt:lpstr>
      <vt:lpstr>Graph construction</vt:lpstr>
      <vt:lpstr>Recap: Minkowski metric</vt:lpstr>
      <vt:lpstr>Recap: Lorenz group</vt:lpstr>
      <vt:lpstr>Recap: Lorentz group equivariance</vt:lpstr>
      <vt:lpstr>The core idea</vt:lpstr>
      <vt:lpstr>GNN</vt:lpstr>
      <vt:lpstr>Results: top tagging</vt:lpstr>
      <vt:lpstr>Results: quark-gluon tagging</vt:lpstr>
      <vt:lpstr>Reconstructing particle showers in electromagnetic calorimeters in OPERA</vt:lpstr>
      <vt:lpstr>Physics</vt:lpstr>
      <vt:lpstr>Detector</vt:lpstr>
      <vt:lpstr>Event</vt:lpstr>
      <vt:lpstr>Algorithm overview</vt:lpstr>
      <vt:lpstr>Graph construction</vt:lpstr>
      <vt:lpstr>EmulsionConv</vt:lpstr>
      <vt:lpstr>GNN predicting the probability that an edge connects tracklets from the same shower</vt:lpstr>
      <vt:lpstr>Reconstruction</vt:lpstr>
      <vt:lpstr>Results</vt:lpstr>
      <vt:lpstr>Graph neural networks in low-energy physics</vt:lpstr>
      <vt:lpstr>Data</vt:lpstr>
      <vt:lpstr>Graph construction</vt:lpstr>
      <vt:lpstr>Recap: EdgeConv</vt:lpstr>
      <vt:lpstr>DYNEDGE architecture</vt:lpstr>
      <vt:lpstr>Results</vt:lpstr>
      <vt:lpstr>Summary</vt:lpstr>
      <vt:lpstr>Learn more</vt:lpstr>
      <vt:lpstr>Thanks, and looking forward to your questions!</vt:lpstr>
      <vt:lpstr>Backup</vt:lpstr>
      <vt:lpstr>HEP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Казеев Никита Александрович</dc:creator>
  <cp:revision>2</cp:revision>
  <dcterms:created xsi:type="dcterms:W3CDTF">2021-10-05T08:52:37Z</dcterms:created>
  <dcterms:modified xsi:type="dcterms:W3CDTF">2023-04-12T07:14:51Z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0x0101001C6823A7FE37E642BE1D2CC3A4E7222D</vt:lpwstr>
  </property>
</Properties>
</file>